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5" r:id="rId4"/>
    <p:sldId id="280" r:id="rId5"/>
    <p:sldId id="279" r:id="rId6"/>
    <p:sldId id="276" r:id="rId7"/>
    <p:sldId id="281" r:id="rId8"/>
    <p:sldId id="269" r:id="rId9"/>
    <p:sldId id="258" r:id="rId10"/>
    <p:sldId id="259" r:id="rId11"/>
    <p:sldId id="260" r:id="rId12"/>
    <p:sldId id="261" r:id="rId13"/>
    <p:sldId id="282" r:id="rId14"/>
    <p:sldId id="262" r:id="rId15"/>
    <p:sldId id="263" r:id="rId16"/>
    <p:sldId id="264" r:id="rId17"/>
    <p:sldId id="283" r:id="rId18"/>
    <p:sldId id="278" r:id="rId19"/>
    <p:sldId id="266" r:id="rId20"/>
    <p:sldId id="265" r:id="rId2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4" autoAdjust="0"/>
    <p:restoredTop sz="94598" autoAdjust="0"/>
  </p:normalViewPr>
  <p:slideViewPr>
    <p:cSldViewPr snapToGrid="0">
      <p:cViewPr varScale="1">
        <p:scale>
          <a:sx n="78" d="100"/>
          <a:sy n="78" d="100"/>
        </p:scale>
        <p:origin x="86" y="4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45EC1-C130-4913-BB00-58E2E16AEBA1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F305C-FF06-4CBD-A339-22A6E1F10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9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B0DC3-0827-4219-A021-42AA8D1E9275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5CB89-8AB9-4F2F-B535-9D2744A27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34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CB89-8AB9-4F2F-B535-9D2744A279B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42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EDC5-E592-466A-8083-DE8F6DE11AB3}" type="datetime1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5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B739-08B3-41FE-A2FE-75B23206B939}" type="datetime1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4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858C-9279-41D6-B327-2533EEAD7E92}" type="datetime1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6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3860-789F-4342-8CD7-4F57477A5EFB}" type="datetime1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77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D87F-D04E-4EC2-9F7B-5313837CD560}" type="datetime1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4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6377-5039-49E3-80CA-A64E1145DF39}" type="datetime1">
              <a:rPr lang="en-GB" smtClean="0"/>
              <a:t>23/04/2018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7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5EEA-6323-4B4C-945D-B9B11B4B9D29}" type="datetime1">
              <a:rPr lang="en-GB" smtClean="0"/>
              <a:t>23/04/2018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6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260C-10FD-4486-99AB-A16D7388F5A6}" type="datetime1">
              <a:rPr lang="en-GB" smtClean="0"/>
              <a:t>23/04/2018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23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C91B-53D4-4210-BF9B-D82C3D7325CD}" type="datetime1">
              <a:rPr lang="en-GB" smtClean="0"/>
              <a:t>23/04/2018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884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4DDD-44B4-482D-9CB4-C2DD20035CC1}" type="datetime1">
              <a:rPr lang="en-GB" smtClean="0"/>
              <a:t>23/04/2018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8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72D6-AEC3-41F9-9519-0686E6BB21F0}" type="datetime1">
              <a:rPr lang="en-GB" smtClean="0"/>
              <a:t>23/04/2018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9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BD8B-9D37-44EC-ADBD-9E2E911DBA7E}" type="datetime1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F81B4-8120-46E3-8674-2BFB68588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41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748" y="1961003"/>
            <a:ext cx="849400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i="0" u="none" strike="noStrike" baseline="0" dirty="0">
                <a:latin typeface="TimesNewRomanPS-BoldMT"/>
              </a:rPr>
              <a:t>SHAPE FITTING and APPROACHES TO MUSCLE WRAPPING OVER MULTIPLE SURFACES</a:t>
            </a:r>
            <a:endParaRPr lang="en-GB" sz="4400" dirty="0"/>
          </a:p>
        </p:txBody>
      </p:sp>
      <p:sp>
        <p:nvSpPr>
          <p:cNvPr id="2" name="Rectangle 1"/>
          <p:cNvSpPr/>
          <p:nvPr/>
        </p:nvSpPr>
        <p:spPr>
          <a:xfrm>
            <a:off x="703243" y="5959203"/>
            <a:ext cx="10899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Neandertal_3D follow up committee meeting, RBINS, 24 Apr 2018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319489" y="80916"/>
            <a:ext cx="1144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Management and valorisation of the digitised Belgian human remains collection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</a:rPr>
              <a:t>(Neandertal_3D)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834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51" y="192531"/>
            <a:ext cx="7247443" cy="52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31612" y="5420563"/>
            <a:ext cx="1114741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The local conditions that must be satisfied to find the shortest wrapping path. Wrapping points </a:t>
            </a: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must lie on the wrapping surface and straight-line joining paths </a:t>
            </a:r>
            <a:r>
              <a:rPr lang="en-GB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GB" sz="10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GB" sz="10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must be tangent to the surface. The geodesic curve originating from point </a:t>
            </a: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direction of </a:t>
            </a:r>
            <a:r>
              <a:rPr lang="en-GB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GB" sz="10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(red line) and the geodesic curve originating from point </a:t>
            </a: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direction </a:t>
            </a:r>
            <a:r>
              <a:rPr lang="en-GB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GB" sz="10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(blue line) must connect smoothly.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79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274" y="414334"/>
            <a:ext cx="10366941" cy="655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6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 wrapping conditions can be stated as follows: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0" y="1069578"/>
            <a:ext cx="5939290" cy="340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3" y="4476405"/>
            <a:ext cx="6311900" cy="22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39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681" y="246303"/>
            <a:ext cx="11593417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For general smooth surfaces, we find geodesic curves using </a:t>
            </a:r>
            <a:r>
              <a:rPr lang="en-GB" b="1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numerical integration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For this purpose, we use the mechanical analogy that a </a:t>
            </a:r>
            <a:r>
              <a:rPr lang="en-GB" b="1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particle moving along a surface with acceleration normal to the surface 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will trace a geodesic path [</a:t>
            </a:r>
            <a:r>
              <a:rPr lang="en-GB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DeSapio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et al., </a:t>
            </a:r>
            <a:r>
              <a:rPr lang="en-GB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Multiby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GB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Syst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GB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Dyn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19(3), 303–22, 2008].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378" y="1593139"/>
            <a:ext cx="10102317" cy="655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6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For a particle r, we solve the differential equation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957" y="2472357"/>
            <a:ext cx="8908738" cy="767880"/>
            <a:chOff x="1522957" y="2472357"/>
            <a:chExt cx="8908738" cy="7678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2957" y="2472357"/>
              <a:ext cx="7536901" cy="7678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562641" y="2566927"/>
              <a:ext cx="86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(1)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45475" y="3607629"/>
            <a:ext cx="10585210" cy="2773000"/>
            <a:chOff x="745475" y="3607629"/>
            <a:chExt cx="10585210" cy="277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3662" y="4695349"/>
              <a:ext cx="8896651" cy="9525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5475" y="3607629"/>
              <a:ext cx="241636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latin typeface="TimesNewRomanPSMT"/>
                  <a:ea typeface="Calibri" panose="020F0502020204030204" pitchFamily="34" charset="0"/>
                  <a:cs typeface="TimesNewRomanPSMT"/>
                </a:rPr>
                <a:t>Final system of ODE:</a:t>
              </a:r>
              <a:endParaRPr lang="en-GB" sz="2800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5611" y="3640209"/>
              <a:ext cx="2369850" cy="7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93186" y="5918964"/>
              <a:ext cx="5240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/>
                <a:t>Baumgarte</a:t>
              </a:r>
              <a:r>
                <a:rPr lang="en-GB" sz="2400" dirty="0"/>
                <a:t> stabilization parameters</a:t>
              </a:r>
              <a:r>
                <a:rPr lang="en-GB" sz="2400" b="1" dirty="0"/>
                <a:t> </a:t>
              </a:r>
              <a:r>
                <a:rPr lang="el-GR" sz="2400" b="1" dirty="0"/>
                <a:t>β</a:t>
              </a:r>
              <a:r>
                <a:rPr lang="en-GB" sz="2400" b="1" dirty="0"/>
                <a:t>, </a:t>
              </a:r>
              <a:r>
                <a:rPr lang="el-GR" sz="2400" b="1" dirty="0"/>
                <a:t>α</a:t>
              </a:r>
              <a:endParaRPr lang="en-GB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82010" y="3733562"/>
              <a:ext cx="86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(2)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61631" y="4869374"/>
              <a:ext cx="86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(3)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758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681" y="246303"/>
            <a:ext cx="8123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Multiple collision detection and reaction (wrapping).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84" y="1008724"/>
            <a:ext cx="4546373" cy="29185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85" y="1327127"/>
            <a:ext cx="6555558" cy="21206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9544" y="6272702"/>
            <a:ext cx="1196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A.Scholz</a:t>
            </a:r>
            <a:r>
              <a:rPr lang="en-GB" dirty="0"/>
              <a:t>. (2015 )</a:t>
            </a:r>
            <a:r>
              <a:rPr lang="en-GB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GB" dirty="0"/>
              <a:t>Fast Differential-Geometric Methods for Continuous Muscle Wrapping Over Multiple General Surfaces</a:t>
            </a:r>
            <a:r>
              <a:rPr lang="en-GB"/>
              <a:t>, PhD 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381204" y="4287950"/>
            <a:ext cx="8991512" cy="1830514"/>
            <a:chOff x="2163401" y="4287950"/>
            <a:chExt cx="8991512" cy="18305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3401" y="4695457"/>
              <a:ext cx="1592850" cy="13899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4121" y="4728504"/>
              <a:ext cx="3496500" cy="13899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2646" y="4287950"/>
              <a:ext cx="6542267" cy="4187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54706" y="5067271"/>
              <a:ext cx="86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(4)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24070" y="5067270"/>
              <a:ext cx="86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(5)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8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7002" y="263967"/>
            <a:ext cx="10987489" cy="2660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 Approach for Geodesics Evolution: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Numerical Computation of Geodesics on Combined Piecewise-Smooth Surfaces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Ronald Caplan, Michael Davis, Jenny </a:t>
            </a:r>
            <a:r>
              <a:rPr lang="en-GB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Dehner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Nicholas Hooper and Heather Mattie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Advisor: Ali </a:t>
            </a:r>
            <a:r>
              <a:rPr lang="en-GB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Nadim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Claremont Graduate University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Liaison: Thomas </a:t>
            </a:r>
            <a:r>
              <a:rPr lang="en-GB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Grandine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Boeing Company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June 4, 2009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4633" y="3136207"/>
            <a:ext cx="11097658" cy="1523928"/>
            <a:chOff x="194633" y="3136207"/>
            <a:chExt cx="11097658" cy="1523928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33" y="3548998"/>
              <a:ext cx="3165514" cy="923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15815" y="3136207"/>
              <a:ext cx="2303772" cy="374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Tangential to the curve</a:t>
              </a:r>
              <a:endPara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21583" y="3233522"/>
              <a:ext cx="1219245" cy="374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Curvature</a:t>
              </a:r>
              <a:endPara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948" y="3615014"/>
              <a:ext cx="4280046" cy="890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8751075" y="3297786"/>
              <a:ext cx="1717137" cy="374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Surface normal</a:t>
              </a:r>
              <a:endPara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5792" y="3872579"/>
              <a:ext cx="940074" cy="468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0594" y="3686401"/>
              <a:ext cx="2161697" cy="9737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ectangle 9"/>
          <p:cNvSpPr/>
          <p:nvPr/>
        </p:nvSpPr>
        <p:spPr>
          <a:xfrm>
            <a:off x="172597" y="4660135"/>
            <a:ext cx="1168155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the previous steps, calculate the geodesic curvature </a:t>
            </a:r>
            <a:r>
              <a:rPr lang="en-GB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(s) at every point. The vector is defined as follows: at a point s on a curve γ, the geodesic curvature </a:t>
            </a:r>
            <a:r>
              <a:rPr lang="en-GB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(s) is the curvature vector k of the curve γ projected onto the tangent plane of the surface at s. We see this from the following equation (1):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68647" y="5785650"/>
            <a:ext cx="5698651" cy="908443"/>
            <a:chOff x="5999991" y="5785650"/>
            <a:chExt cx="5698651" cy="908443"/>
          </a:xfrm>
        </p:grpSpPr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991" y="5785650"/>
              <a:ext cx="4829597" cy="90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0829588" y="5916705"/>
              <a:ext cx="86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(1)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014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8013" y="662762"/>
            <a:ext cx="10315461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basic differential geometry, we know that the 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geodesic occurs when k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(s) = 0 for all points on a curve</a:t>
            </a:r>
            <a:r>
              <a:rPr lang="en-GB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68239" y="2133006"/>
            <a:ext cx="6629576" cy="1679032"/>
            <a:chOff x="1268239" y="2133006"/>
            <a:chExt cx="6629576" cy="1679032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239" y="2133006"/>
              <a:ext cx="5407982" cy="1679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028761" y="2555910"/>
              <a:ext cx="86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(2)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90673" y="4256448"/>
            <a:ext cx="9891869" cy="2190700"/>
            <a:chOff x="914401" y="4256448"/>
            <a:chExt cx="9891869" cy="2190700"/>
          </a:xfrm>
        </p:grpSpPr>
        <p:sp>
          <p:nvSpPr>
            <p:cNvPr id="4" name="Rectangle 3"/>
            <p:cNvSpPr/>
            <p:nvPr/>
          </p:nvSpPr>
          <p:spPr>
            <a:xfrm>
              <a:off x="914401" y="4505326"/>
              <a:ext cx="56516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Geodesic evolution </a:t>
              </a:r>
              <a:r>
                <a:rPr lang="en-GB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from ODE:</a:t>
              </a:r>
              <a:endParaRPr lang="en-GB" sz="3200" dirty="0"/>
            </a:p>
          </p:txBody>
        </p:sp>
        <p:pic>
          <p:nvPicPr>
            <p:cNvPr id="5" name="Pictur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700" y="4256448"/>
              <a:ext cx="3382178" cy="10922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1328795" y="5735632"/>
              <a:ext cx="14382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</a:t>
              </a:r>
              <a:r>
                <a:rPr lang="en-GB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here</a:t>
              </a:r>
              <a:endParaRPr lang="en-GB" sz="4000" dirty="0"/>
            </a:p>
          </p:txBody>
        </p:sp>
        <p:pic>
          <p:nvPicPr>
            <p:cNvPr id="7" name="Picture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18" y="5807718"/>
              <a:ext cx="2902118" cy="63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6055" y="5804087"/>
              <a:ext cx="3964471" cy="643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9937216" y="4479388"/>
              <a:ext cx="869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(3)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638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910" y="451692"/>
            <a:ext cx="1116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Examples of </a:t>
            </a:r>
            <a:r>
              <a:rPr lang="en-GB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geodesic line</a:t>
            </a:r>
            <a:r>
              <a:rPr lang="en-GB" sz="2800" b="1" dirty="0"/>
              <a:t> evaluated from zeroing the </a:t>
            </a:r>
            <a:r>
              <a:rPr lang="en-GB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geodesic curvature 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05" y="1370824"/>
            <a:ext cx="3251984" cy="490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957" y="1370824"/>
            <a:ext cx="3334180" cy="5292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0672" y="1927952"/>
            <a:ext cx="230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Hyperbolic paraboloid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7981" y="1850139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Hyperboloid of one sheet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481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911" y="451692"/>
            <a:ext cx="802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Example of 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geodesic line</a:t>
            </a:r>
            <a:r>
              <a:rPr lang="en-GB" sz="2800" dirty="0"/>
              <a:t> evaluated (Torus Ellipsoidal)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1" y="1279964"/>
            <a:ext cx="4614336" cy="4195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25" y="1102261"/>
            <a:ext cx="4393420" cy="5375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94" y="4202506"/>
            <a:ext cx="3410106" cy="24027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62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5625" y="6307023"/>
            <a:ext cx="4825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Collision_L_123Bd_ShV_5fps.avi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7631" y="78053"/>
            <a:ext cx="909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Muscle path multibody wrapping and multiple collision (some results)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18</a:t>
            </a:fld>
            <a:endParaRPr lang="en-GB"/>
          </a:p>
        </p:txBody>
      </p:sp>
      <p:pic>
        <p:nvPicPr>
          <p:cNvPr id="2" name="move">
            <a:hlinkClick r:id="" action="ppaction://media"/>
            <a:extLst>
              <a:ext uri="{FF2B5EF4-FFF2-40B4-BE49-F238E27FC236}">
                <a16:creationId xmlns:a16="http://schemas.microsoft.com/office/drawing/2014/main" id="{E300C011-FC13-4E44-B406-666452408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1098" y="739832"/>
            <a:ext cx="6668087" cy="514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61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748" y="1961003"/>
            <a:ext cx="84940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i="0" u="none" strike="noStrike" baseline="0" dirty="0">
                <a:latin typeface="TimesNewRomanPS-BoldMT"/>
              </a:rPr>
              <a:t>Thanks for your </a:t>
            </a:r>
            <a:br>
              <a:rPr lang="en-GB" sz="7200" b="1" i="0" u="none" strike="noStrike" baseline="0" dirty="0">
                <a:latin typeface="TimesNewRomanPS-BoldMT"/>
              </a:rPr>
            </a:br>
            <a:r>
              <a:rPr lang="en-GB" sz="7200" b="1" i="0" u="none" strike="noStrike" baseline="0" dirty="0">
                <a:latin typeface="TimesNewRomanPS-BoldMT"/>
              </a:rPr>
              <a:t>attention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6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759" y="1200838"/>
            <a:ext cx="113143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WP 3 Methodological and IT development of (</a:t>
            </a:r>
            <a:r>
              <a:rPr lang="en-GB" sz="3600" b="1" dirty="0" err="1"/>
              <a:t>palaeo</a:t>
            </a:r>
            <a:r>
              <a:rPr lang="en-GB" sz="3600" b="1" dirty="0"/>
              <a:t>)anthropological tools - WPL: ULB</a:t>
            </a:r>
            <a:endParaRPr lang="ru-RU" sz="3600" b="1" dirty="0"/>
          </a:p>
          <a:p>
            <a:endParaRPr lang="ru-RU" sz="3600" b="1" dirty="0"/>
          </a:p>
          <a:p>
            <a:r>
              <a:rPr lang="en-GB" sz="2400" b="1" dirty="0"/>
              <a:t>Task 3.2. Development and implementation of novel measurement tools in </a:t>
            </a:r>
            <a:r>
              <a:rPr lang="en-GB" sz="2400" b="1" dirty="0" err="1"/>
              <a:t>lhpFusionBox</a:t>
            </a:r>
            <a:r>
              <a:rPr lang="en-GB" sz="2400" b="1" dirty="0"/>
              <a:t> – TL: ULB</a:t>
            </a:r>
            <a:endParaRPr lang="ru-RU" sz="2400" b="1" dirty="0"/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…automated modelling of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and bone morphology using primitive objects (such as sphere, ellipse,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quadric surfaces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etc.)</a:t>
            </a:r>
          </a:p>
          <a:p>
            <a:endParaRPr lang="fr-B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/>
              <a:t>Task 3.4. Development of wrapping method – TL: ULB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feasibility study on muscle wrapping was previously performed on the reconstructed Spy II skeleton and despite the fact that preliminary results were promising; it also demonstrated the limits of current methods and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need to develop more optimal musculoskeletal wrapping tools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models.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46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od_R_Ellipsoide_CS_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738" y="381000"/>
            <a:ext cx="8010525" cy="6096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5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306" y="167730"/>
            <a:ext cx="760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Task 3.2. Long bone </a:t>
            </a:r>
            <a:r>
              <a:rPr lang="fr-BE" sz="2800" b="1" dirty="0" err="1"/>
              <a:t>fitting</a:t>
            </a:r>
            <a:r>
              <a:rPr lang="fr-BE" sz="2800" b="1" dirty="0"/>
              <a:t> by ellipses and </a:t>
            </a:r>
            <a:r>
              <a:rPr lang="fr-BE" sz="2800" b="1" dirty="0" err="1"/>
              <a:t>midline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87" y="870160"/>
            <a:ext cx="9523612" cy="58060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1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5923" y="608405"/>
            <a:ext cx="966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Task 3.2. Long bone </a:t>
            </a:r>
            <a:r>
              <a:rPr lang="fr-BE" sz="2800" b="1" dirty="0" err="1"/>
              <a:t>fitting</a:t>
            </a:r>
            <a:r>
              <a:rPr lang="fr-BE" sz="2800" b="1" dirty="0"/>
              <a:t> by ellipses and </a:t>
            </a:r>
            <a:r>
              <a:rPr lang="fr-BE" sz="2800" b="1" dirty="0" err="1"/>
              <a:t>midline</a:t>
            </a:r>
            <a:r>
              <a:rPr lang="fr-BE" sz="2800" b="1" dirty="0"/>
              <a:t> (</a:t>
            </a:r>
            <a:r>
              <a:rPr lang="fr-BE" sz="2800" b="1" dirty="0" err="1"/>
              <a:t>some</a:t>
            </a:r>
            <a:r>
              <a:rPr lang="fr-BE" sz="2800" b="1" dirty="0"/>
              <a:t> </a:t>
            </a:r>
            <a:r>
              <a:rPr lang="fr-BE" sz="2800" b="1" dirty="0" err="1"/>
              <a:t>results</a:t>
            </a:r>
            <a:r>
              <a:rPr lang="fr-BE" sz="2800" b="1" dirty="0"/>
              <a:t>)</a:t>
            </a:r>
            <a:endParaRPr lang="en-GB" sz="2800" dirty="0"/>
          </a:p>
        </p:txBody>
      </p:sp>
      <p:sp>
        <p:nvSpPr>
          <p:cNvPr id="2" name="Rectangle 1"/>
          <p:cNvSpPr/>
          <p:nvPr/>
        </p:nvSpPr>
        <p:spPr>
          <a:xfrm>
            <a:off x="866660" y="6006899"/>
            <a:ext cx="8740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Chapman, T., Beyer, B.,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Sholukha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V.,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Semal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Feipel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V.,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Louryan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S., Van Sint Jan, S., 2017a. How different are the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Kebara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ribs to modern humans? J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Anthropol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Sci.</a:t>
            </a:r>
            <a:endParaRPr lang="en-GB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1355" y="1282464"/>
            <a:ext cx="11038900" cy="4603056"/>
            <a:chOff x="231355" y="1282464"/>
            <a:chExt cx="11038900" cy="4603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55" y="1282464"/>
              <a:ext cx="5762625" cy="45624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7214" y="1282464"/>
              <a:ext cx="5183041" cy="4603056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80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98" y="877541"/>
            <a:ext cx="10185036" cy="595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7099" y="46544"/>
            <a:ext cx="677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Task 3.2. </a:t>
            </a:r>
            <a:r>
              <a:rPr lang="fr-BE" sz="4800" b="1" dirty="0" err="1"/>
              <a:t>Quadric</a:t>
            </a:r>
            <a:r>
              <a:rPr lang="fr-BE" sz="4800" b="1" dirty="0"/>
              <a:t> surfaces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1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71" y="220392"/>
            <a:ext cx="8213305" cy="64139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5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7" y="1501325"/>
            <a:ext cx="10058400" cy="3780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7099" y="46544"/>
            <a:ext cx="8127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Task 3.2. Femoral bone q</a:t>
            </a:r>
            <a:r>
              <a:rPr lang="fr-BE" sz="3200" b="1" dirty="0" err="1"/>
              <a:t>uadric</a:t>
            </a:r>
            <a:r>
              <a:rPr lang="fr-BE" sz="3200" b="1" dirty="0"/>
              <a:t> surfaces </a:t>
            </a:r>
            <a:r>
              <a:rPr lang="fr-BE" sz="3200" b="1" dirty="0" err="1"/>
              <a:t>fitting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548133" y="5809139"/>
            <a:ext cx="1045500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Sholukha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V., Chapman, T., Salvia, P.,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Moiseev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Euran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Rooze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Van Sint Jan, S., 2011. Femur shape prediction by multiple regression based on quadric surface fitting . J.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Biomech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44, 712–718.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64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348457" y="233714"/>
            <a:ext cx="6888748" cy="6436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776" y="297452"/>
            <a:ext cx="359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Task 3.4</a:t>
            </a:r>
          </a:p>
          <a:p>
            <a:r>
              <a:rPr lang="en-GB" sz="3600" b="1" dirty="0"/>
              <a:t>Literature review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148" y="1490382"/>
            <a:ext cx="39532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lhpFusionBox</a:t>
            </a:r>
            <a:r>
              <a:rPr lang="en-GB" sz="2400" b="1" dirty="0"/>
              <a:t> wrapping ref:</a:t>
            </a:r>
          </a:p>
          <a:p>
            <a:r>
              <a:rPr lang="en-GB" b="1" dirty="0" err="1"/>
              <a:t>Audenaert</a:t>
            </a:r>
            <a:r>
              <a:rPr lang="en-GB" b="1" dirty="0"/>
              <a:t>, A., </a:t>
            </a:r>
            <a:r>
              <a:rPr lang="en-GB" b="1" dirty="0" err="1"/>
              <a:t>Audenaert</a:t>
            </a:r>
            <a:r>
              <a:rPr lang="en-GB" b="1" dirty="0"/>
              <a:t>, E., 2008. Global optimization method for combined spherical-cylindrical wrapping in musculoskeletal upper limb modelling. </a:t>
            </a:r>
            <a:r>
              <a:rPr lang="en-GB" b="1" dirty="0" err="1"/>
              <a:t>Comput</a:t>
            </a:r>
            <a:r>
              <a:rPr lang="en-GB" b="1" dirty="0"/>
              <a:t>. Methods Programs Biomed. 92, 8–19. doi:10.1016/j.cmpb.2008.05.005</a:t>
            </a:r>
            <a:endParaRPr lang="fr-BE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16140" y="4086566"/>
            <a:ext cx="2241685" cy="2510707"/>
            <a:chOff x="716140" y="4086566"/>
            <a:chExt cx="2241685" cy="25107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5912" y="4086566"/>
              <a:ext cx="1061913" cy="25107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140" y="4156977"/>
              <a:ext cx="956962" cy="2440296"/>
            </a:xfrm>
            <a:prstGeom prst="rect">
              <a:avLst/>
            </a:prstGeom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337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951" y="256228"/>
            <a:ext cx="7076501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Stavness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I, Sherman M, </a:t>
            </a:r>
            <a:r>
              <a:rPr lang="en-GB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Delp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 </a:t>
            </a:r>
            <a:r>
              <a:rPr lang="en-GB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 general approach to muscle wrapping over multiple surfaces. In: Proceedings of the American Society of Biomechanics. Gainesville (FL); p. 1–2. Abstract 97.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2520" y="1320893"/>
            <a:ext cx="8593157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Our formulation computes the minimum length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wrapping path over multiple surfaces by finding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 location of two wrapping points per surface such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that joining paths are straight lines, wrapping paths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are geodesic curves, and joining paths connect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en-GB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smoothly with wrapping paths (Figure 1).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59" y="2681922"/>
            <a:ext cx="8341697" cy="29036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952520" y="5585552"/>
            <a:ext cx="8425975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The shortest path wrapping surfaces is represented with two wrapping points on each surface, straight joining paths (dotted lines), and geodesic wrapping paths (solid lines).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81B4-8120-46E3-8674-2BFB68588F8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40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901</Words>
  <Application>Microsoft Office PowerPoint</Application>
  <PresentationFormat>Widescreen</PresentationFormat>
  <Paragraphs>82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TimesNewRomanPS-BoldMT</vt:lpstr>
      <vt:lpstr>TimesNewRomanPSMT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ULB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PRIMINFO</dc:creator>
  <cp:lastModifiedBy>VAN SINT JAN  Serge</cp:lastModifiedBy>
  <cp:revision>74</cp:revision>
  <cp:lastPrinted>2017-12-04T09:30:57Z</cp:lastPrinted>
  <dcterms:created xsi:type="dcterms:W3CDTF">2017-09-08T15:45:22Z</dcterms:created>
  <dcterms:modified xsi:type="dcterms:W3CDTF">2018-04-23T10:13:23Z</dcterms:modified>
</cp:coreProperties>
</file>