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75" r:id="rId4"/>
    <p:sldId id="280" r:id="rId5"/>
    <p:sldId id="279" r:id="rId6"/>
    <p:sldId id="276" r:id="rId7"/>
    <p:sldId id="281" r:id="rId8"/>
    <p:sldId id="269" r:id="rId9"/>
    <p:sldId id="258" r:id="rId10"/>
    <p:sldId id="259" r:id="rId11"/>
    <p:sldId id="260" r:id="rId12"/>
    <p:sldId id="261" r:id="rId13"/>
    <p:sldId id="282" r:id="rId14"/>
    <p:sldId id="262" r:id="rId15"/>
    <p:sldId id="263" r:id="rId16"/>
    <p:sldId id="264" r:id="rId17"/>
    <p:sldId id="283" r:id="rId18"/>
    <p:sldId id="278" r:id="rId19"/>
    <p:sldId id="266" r:id="rId20"/>
    <p:sldId id="265" r:id="rId21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4" autoAdjust="0"/>
    <p:restoredTop sz="94598" autoAdjust="0"/>
  </p:normalViewPr>
  <p:slideViewPr>
    <p:cSldViewPr snapToGrid="0">
      <p:cViewPr varScale="1">
        <p:scale>
          <a:sx n="78" d="100"/>
          <a:sy n="78" d="100"/>
        </p:scale>
        <p:origin x="86" y="42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545EC1-C130-4913-BB00-58E2E16AEBA1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F305C-FF06-4CBD-A339-22A6E1F10C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8948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B0DC3-0827-4219-A021-42AA8D1E9275}" type="datetimeFigureOut">
              <a:rPr lang="en-GB" smtClean="0"/>
              <a:t>23/04/2018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5CB89-8AB9-4F2F-B535-9D2744A279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344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5CB89-8AB9-4F2F-B535-9D2744A279B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425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CEDC5-E592-466A-8083-DE8F6DE11AB3}" type="datetime1">
              <a:rPr lang="en-GB" smtClean="0"/>
              <a:t>23/04/2018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B739-08B3-41FE-A2FE-75B23206B939}" type="datetime1">
              <a:rPr lang="en-GB" smtClean="0"/>
              <a:t>23/04/2018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240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1858C-9279-41D6-B327-2533EEAD7E92}" type="datetime1">
              <a:rPr lang="en-GB" smtClean="0"/>
              <a:t>23/04/2018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168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3860-789F-4342-8CD7-4F57477A5EFB}" type="datetime1">
              <a:rPr lang="en-GB" smtClean="0"/>
              <a:t>23/04/2018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477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BD87F-D04E-4EC2-9F7B-5313837CD560}" type="datetime1">
              <a:rPr lang="en-GB" smtClean="0"/>
              <a:t>23/04/2018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244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6377-5039-49E3-80CA-A64E1145DF39}" type="datetime1">
              <a:rPr lang="en-GB" smtClean="0"/>
              <a:t>23/04/2018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572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F5EEA-6323-4B4C-945D-B9B11B4B9D29}" type="datetime1">
              <a:rPr lang="en-GB" smtClean="0"/>
              <a:t>23/04/2018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560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2260C-10FD-4486-99AB-A16D7388F5A6}" type="datetime1">
              <a:rPr lang="en-GB" smtClean="0"/>
              <a:t>23/04/2018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234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BC91B-53D4-4210-BF9B-D82C3D7325CD}" type="datetime1">
              <a:rPr lang="en-GB" smtClean="0"/>
              <a:t>23/04/2018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884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C4DDD-44B4-482D-9CB4-C2DD20035CC1}" type="datetime1">
              <a:rPr lang="en-GB" smtClean="0"/>
              <a:t>23/04/2018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84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172D6-AEC3-41F9-9519-0686E6BB21F0}" type="datetime1">
              <a:rPr lang="en-GB" smtClean="0"/>
              <a:t>23/04/2018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299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3BD8B-9D37-44EC-ADBD-9E2E911DBA7E}" type="datetime1">
              <a:rPr lang="en-GB" smtClean="0"/>
              <a:t>23/04/2018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81B4-8120-46E3-8674-2BFB68588F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412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748" y="1961003"/>
            <a:ext cx="849400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i="0" u="none" strike="noStrike" baseline="0" dirty="0">
                <a:latin typeface="TimesNewRomanPS-BoldMT"/>
              </a:rPr>
              <a:t>SHAPE FITTING and APPROACHES TO MUSCLE WRAPPING OVER MULTIPLE SURFACES</a:t>
            </a:r>
            <a:endParaRPr lang="en-GB" sz="4400" dirty="0"/>
          </a:p>
        </p:txBody>
      </p:sp>
      <p:sp>
        <p:nvSpPr>
          <p:cNvPr id="2" name="Rectangle 1"/>
          <p:cNvSpPr/>
          <p:nvPr/>
        </p:nvSpPr>
        <p:spPr>
          <a:xfrm>
            <a:off x="703243" y="5959203"/>
            <a:ext cx="108993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latin typeface="Arial" panose="020B0604020202020204" pitchFamily="34" charset="0"/>
              </a:rPr>
              <a:t>Neandertal_3D follow up committee meeting, RBINS, 24 Apr 2018</a:t>
            </a:r>
            <a:endParaRPr lang="en-GB" sz="2400" dirty="0"/>
          </a:p>
        </p:txBody>
      </p:sp>
      <p:sp>
        <p:nvSpPr>
          <p:cNvPr id="3" name="Rectangle 2"/>
          <p:cNvSpPr/>
          <p:nvPr/>
        </p:nvSpPr>
        <p:spPr>
          <a:xfrm>
            <a:off x="319489" y="80916"/>
            <a:ext cx="114465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latin typeface="Arial" panose="020B0604020202020204" pitchFamily="34" charset="0"/>
              </a:rPr>
              <a:t>Management and valorisation of the digitised Belgian human remains collection</a:t>
            </a:r>
          </a:p>
          <a:p>
            <a:pPr algn="ctr"/>
            <a:r>
              <a:rPr lang="en-GB" sz="2400" dirty="0">
                <a:latin typeface="Arial" panose="020B0604020202020204" pitchFamily="34" charset="0"/>
              </a:rPr>
              <a:t>(Neandertal_3D)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834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451" y="192531"/>
            <a:ext cx="7247443" cy="522803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731612" y="5420563"/>
            <a:ext cx="11147414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2</a:t>
            </a: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The local conditions that must be satisfied to find the shortest wrapping path. Wrapping points </a:t>
            </a:r>
            <a:r>
              <a:rPr lang="en-GB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GB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must lie on the wrapping surface and straight-line joining paths </a:t>
            </a:r>
            <a:r>
              <a:rPr lang="en-GB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105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GB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105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must be tangent to the surface. The geodesic curve originating from point </a:t>
            </a:r>
            <a:r>
              <a:rPr lang="en-GB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the direction of </a:t>
            </a:r>
            <a:r>
              <a:rPr lang="en-GB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105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(red line) and the geodesic curve originating from point </a:t>
            </a:r>
            <a:r>
              <a:rPr lang="en-GB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the direction </a:t>
            </a:r>
            <a:r>
              <a:rPr lang="en-GB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105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(blue line) must connect smoothly.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794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7274" y="414334"/>
            <a:ext cx="10366941" cy="6552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360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The wrapping conditions can be stated as follows: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60" y="1069578"/>
            <a:ext cx="5939290" cy="3406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543" y="4476405"/>
            <a:ext cx="6311900" cy="22383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4339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7681" y="246303"/>
            <a:ext cx="11593417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For general smooth surfaces, we find geodesic curves using </a:t>
            </a:r>
            <a:r>
              <a:rPr lang="en-GB" b="1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numerical integration</a:t>
            </a:r>
            <a:r>
              <a:rPr lang="en-GB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For this purpose, we use the mechanical analogy that a </a:t>
            </a:r>
            <a:r>
              <a:rPr lang="en-GB" b="1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particle moving along a surface with acceleration normal to the surface </a:t>
            </a:r>
            <a:r>
              <a:rPr lang="en-GB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will trace a geodesic path [</a:t>
            </a:r>
            <a:r>
              <a:rPr lang="en-GB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DeSapio</a:t>
            </a:r>
            <a:r>
              <a:rPr lang="en-GB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et al., </a:t>
            </a:r>
            <a:r>
              <a:rPr lang="en-GB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Multiby</a:t>
            </a:r>
            <a:r>
              <a:rPr lang="en-GB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Syst</a:t>
            </a:r>
            <a:r>
              <a:rPr lang="en-GB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dirty="0" err="1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Dyn</a:t>
            </a:r>
            <a:r>
              <a:rPr lang="en-GB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, 19(3), 303–22, 2008].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9378" y="1593139"/>
            <a:ext cx="10102317" cy="6552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3600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For a particle r, we solve the differential equation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522957" y="2472357"/>
            <a:ext cx="8908738" cy="767880"/>
            <a:chOff x="1522957" y="2472357"/>
            <a:chExt cx="8908738" cy="76788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2957" y="2472357"/>
              <a:ext cx="7536901" cy="76788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9562641" y="2566927"/>
              <a:ext cx="8690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/>
                <a:t>(1)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745475" y="3607629"/>
            <a:ext cx="10585210" cy="2773000"/>
            <a:chOff x="745475" y="3607629"/>
            <a:chExt cx="10585210" cy="27730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3662" y="4695349"/>
              <a:ext cx="8896651" cy="95256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745475" y="3607629"/>
              <a:ext cx="2416367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800" b="1" dirty="0">
                  <a:latin typeface="TimesNewRomanPSMT"/>
                  <a:ea typeface="Calibri" panose="020F0502020204030204" pitchFamily="34" charset="0"/>
                  <a:cs typeface="TimesNewRomanPSMT"/>
                </a:rPr>
                <a:t>Final system of ODE:</a:t>
              </a:r>
              <a:endParaRPr lang="en-GB" sz="2800" b="1" dirty="0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95611" y="3640209"/>
              <a:ext cx="2369850" cy="729000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4693186" y="5918964"/>
              <a:ext cx="52405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err="1"/>
                <a:t>Baumgarte</a:t>
              </a:r>
              <a:r>
                <a:rPr lang="en-GB" sz="2400" dirty="0"/>
                <a:t> stabilization parameters</a:t>
              </a:r>
              <a:r>
                <a:rPr lang="en-GB" sz="2400" b="1" dirty="0"/>
                <a:t> </a:t>
              </a:r>
              <a:r>
                <a:rPr lang="el-GR" sz="2400" b="1" dirty="0"/>
                <a:t>β</a:t>
              </a:r>
              <a:r>
                <a:rPr lang="en-GB" sz="2400" b="1" dirty="0"/>
                <a:t>, </a:t>
              </a:r>
              <a:r>
                <a:rPr lang="el-GR" sz="2400" b="1" dirty="0"/>
                <a:t>α</a:t>
              </a:r>
              <a:endParaRPr lang="en-GB" sz="24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082010" y="3733562"/>
              <a:ext cx="8690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/>
                <a:t>(2)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461631" y="4869374"/>
              <a:ext cx="8690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/>
                <a:t>(3)</a:t>
              </a:r>
            </a:p>
          </p:txBody>
        </p:sp>
      </p:grp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758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7681" y="246303"/>
            <a:ext cx="81231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Multiple collision detection and reaction (wrapping).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284" y="1008724"/>
            <a:ext cx="4546373" cy="291851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8985" y="1327127"/>
            <a:ext cx="6555558" cy="2120669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39544" y="6272702"/>
            <a:ext cx="11964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A.Scholz</a:t>
            </a:r>
            <a:r>
              <a:rPr lang="en-GB" dirty="0"/>
              <a:t>. (2015 )</a:t>
            </a:r>
            <a:r>
              <a:rPr lang="en-GB" dirty="0">
                <a:latin typeface="TimesNewRomanPSMT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dirty="0"/>
              <a:t>Fast Differential-Geometric Methods for Continuous Muscle Wrapping Over Multiple General Surfaces</a:t>
            </a:r>
            <a:r>
              <a:rPr lang="en-GB"/>
              <a:t>, PhD 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1381204" y="4287950"/>
            <a:ext cx="8991512" cy="1830514"/>
            <a:chOff x="2163401" y="4287950"/>
            <a:chExt cx="8991512" cy="1830514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63401" y="4695457"/>
              <a:ext cx="1592850" cy="138996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04121" y="4728504"/>
              <a:ext cx="3496500" cy="138996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12646" y="4287950"/>
              <a:ext cx="6542267" cy="418724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3854706" y="5067271"/>
              <a:ext cx="8690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(4)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324070" y="5067270"/>
              <a:ext cx="8690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(5)</a:t>
              </a: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2687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7002" y="263967"/>
            <a:ext cx="10987489" cy="2660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Alternative Approach for Geodesics Evolution: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Numerical Computation of Geodesics on Combined Piecewise-Smooth Surfaces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Ronald Caplan, Michael Davis, Jenny </a:t>
            </a:r>
            <a:r>
              <a:rPr lang="en-GB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Dehner</a:t>
            </a: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Nicholas Hooper and Heather Mattie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Advisor: Ali </a:t>
            </a:r>
            <a:r>
              <a:rPr lang="en-GB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Nadim</a:t>
            </a: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Claremont Graduate University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Liaison: Thomas </a:t>
            </a:r>
            <a:r>
              <a:rPr lang="en-GB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Grandine</a:t>
            </a: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Boeing Company</a:t>
            </a:r>
            <a:endParaRPr lang="en-GB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June 4, 2009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94633" y="3136207"/>
            <a:ext cx="11097658" cy="1523928"/>
            <a:chOff x="194633" y="3136207"/>
            <a:chExt cx="11097658" cy="1523928"/>
          </a:xfrm>
        </p:grpSpPr>
        <p:pic>
          <p:nvPicPr>
            <p:cNvPr id="3" name="Picture 2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633" y="3548998"/>
              <a:ext cx="3165514" cy="9238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Rectangle 3"/>
            <p:cNvSpPr/>
            <p:nvPr/>
          </p:nvSpPr>
          <p:spPr>
            <a:xfrm>
              <a:off x="315815" y="3136207"/>
              <a:ext cx="2303772" cy="3740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Tangential to the curve</a:t>
              </a:r>
              <a:endParaRPr lang="en-GB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4621583" y="3233522"/>
              <a:ext cx="1219245" cy="3740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Curvature</a:t>
              </a:r>
              <a:endParaRPr lang="en-GB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2948" y="3615014"/>
              <a:ext cx="4280046" cy="8908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/>
            <p:cNvSpPr/>
            <p:nvPr/>
          </p:nvSpPr>
          <p:spPr>
            <a:xfrm>
              <a:off x="8751075" y="3297786"/>
              <a:ext cx="1717137" cy="3740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Surface normal</a:t>
              </a:r>
              <a:endParaRPr lang="en-GB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7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5792" y="3872579"/>
              <a:ext cx="940074" cy="4680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8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30594" y="3686401"/>
              <a:ext cx="2161697" cy="97373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Rectangle 9"/>
          <p:cNvSpPr/>
          <p:nvPr/>
        </p:nvSpPr>
        <p:spPr>
          <a:xfrm>
            <a:off x="172597" y="4660135"/>
            <a:ext cx="11681552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 the previous steps, calculate the geodesic curvature 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(s) at every point. The vector is defined as follows: at a point s on a curve γ, the geodesic curvature </a:t>
            </a:r>
            <a:r>
              <a:rPr lang="en-GB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(s) is the curvature vector k of the curve γ projected onto the tangent plane of the surface at s. We see this from the following equation (1):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468647" y="5785650"/>
            <a:ext cx="5698651" cy="908443"/>
            <a:chOff x="5999991" y="5785650"/>
            <a:chExt cx="5698651" cy="908443"/>
          </a:xfrm>
        </p:grpSpPr>
        <p:pic>
          <p:nvPicPr>
            <p:cNvPr id="11" name="Picture 10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9991" y="5785650"/>
              <a:ext cx="4829597" cy="9084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10829588" y="5916705"/>
              <a:ext cx="8690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/>
                <a:t>(1)</a:t>
              </a:r>
            </a:p>
          </p:txBody>
        </p:sp>
      </p:grp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014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98013" y="662762"/>
            <a:ext cx="10315461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 basic differential geometry, we know that the </a:t>
            </a:r>
            <a:r>
              <a:rPr lang="en-GB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geodesic occurs when k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(s) = 0 for all points on a curve</a:t>
            </a:r>
            <a:r>
              <a:rPr lang="en-GB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268239" y="2133006"/>
            <a:ext cx="6629576" cy="1679032"/>
            <a:chOff x="1268239" y="2133006"/>
            <a:chExt cx="6629576" cy="1679032"/>
          </a:xfrm>
        </p:grpSpPr>
        <p:pic>
          <p:nvPicPr>
            <p:cNvPr id="3" name="Picture 2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8239" y="2133006"/>
              <a:ext cx="5407982" cy="16790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7028761" y="2555910"/>
              <a:ext cx="8690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/>
                <a:t>(2)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090673" y="4256448"/>
            <a:ext cx="9891869" cy="2190700"/>
            <a:chOff x="914401" y="4256448"/>
            <a:chExt cx="9891869" cy="2190700"/>
          </a:xfrm>
        </p:grpSpPr>
        <p:sp>
          <p:nvSpPr>
            <p:cNvPr id="4" name="Rectangle 3"/>
            <p:cNvSpPr/>
            <p:nvPr/>
          </p:nvSpPr>
          <p:spPr>
            <a:xfrm>
              <a:off x="914401" y="4505326"/>
              <a:ext cx="565165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32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Geodesic evolution </a:t>
              </a:r>
              <a:r>
                <a:rPr lang="en-GB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from ODE:</a:t>
              </a:r>
              <a:endParaRPr lang="en-GB" sz="3200" dirty="0"/>
            </a:p>
          </p:txBody>
        </p:sp>
        <p:pic>
          <p:nvPicPr>
            <p:cNvPr id="5" name="Picture 4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4700" y="4256448"/>
              <a:ext cx="3382178" cy="10922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/>
            <p:cNvSpPr/>
            <p:nvPr/>
          </p:nvSpPr>
          <p:spPr>
            <a:xfrm>
              <a:off x="1328795" y="5735632"/>
              <a:ext cx="143821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4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w</a:t>
              </a:r>
              <a:r>
                <a:rPr lang="en-GB" sz="4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here</a:t>
              </a:r>
              <a:endParaRPr lang="en-GB" sz="4000" dirty="0"/>
            </a:p>
          </p:txBody>
        </p:sp>
        <p:pic>
          <p:nvPicPr>
            <p:cNvPr id="7" name="Picture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8518" y="5807718"/>
              <a:ext cx="2902118" cy="63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Picture 7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6055" y="5804087"/>
              <a:ext cx="3964471" cy="6430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9937216" y="4479388"/>
              <a:ext cx="8690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b="1" dirty="0"/>
                <a:t>(3)</a:t>
              </a:r>
            </a:p>
          </p:txBody>
        </p:sp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638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910" y="451692"/>
            <a:ext cx="11160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Examples of </a:t>
            </a:r>
            <a:r>
              <a:rPr lang="en-GB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geodesic line</a:t>
            </a:r>
            <a:r>
              <a:rPr lang="en-GB" sz="2800" b="1" dirty="0"/>
              <a:t> evaluated from zeroing the </a:t>
            </a:r>
            <a:r>
              <a:rPr lang="en-GB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geodesic curvature </a:t>
            </a:r>
            <a:endParaRPr lang="en-GB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205" y="1370824"/>
            <a:ext cx="3251984" cy="49037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9957" y="1370824"/>
            <a:ext cx="3334180" cy="52924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70672" y="1927952"/>
            <a:ext cx="2301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Hyperbolic paraboloid</a:t>
            </a:r>
          </a:p>
        </p:txBody>
      </p:sp>
      <p:sp>
        <p:nvSpPr>
          <p:cNvPr id="2" name="Rectangle 1"/>
          <p:cNvSpPr/>
          <p:nvPr/>
        </p:nvSpPr>
        <p:spPr>
          <a:xfrm>
            <a:off x="1217981" y="1850139"/>
            <a:ext cx="2608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Hyperboloid of one sheet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481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911" y="451692"/>
            <a:ext cx="8020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Example of </a:t>
            </a:r>
            <a:r>
              <a:rPr lang="en-GB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geodesic line</a:t>
            </a:r>
            <a:r>
              <a:rPr lang="en-GB" sz="2800" dirty="0"/>
              <a:t> evaluated (Torus Ellipsoidal)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11" y="1279964"/>
            <a:ext cx="4614336" cy="41954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325" y="1102261"/>
            <a:ext cx="4393420" cy="53756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194" y="4202506"/>
            <a:ext cx="3410106" cy="240276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623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85625" y="6307023"/>
            <a:ext cx="48253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Collision_L_123Bd_ShV_5fps.avi</a:t>
            </a:r>
          </a:p>
        </p:txBody>
      </p:sp>
      <p:sp>
        <p:nvSpPr>
          <p:cNvPr id="8" name="Rectangle 7"/>
          <p:cNvSpPr/>
          <p:nvPr/>
        </p:nvSpPr>
        <p:spPr>
          <a:xfrm>
            <a:off x="1707631" y="78053"/>
            <a:ext cx="9095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Muscle path multibody wrapping and multiple collision (some results)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18</a:t>
            </a:fld>
            <a:endParaRPr lang="en-GB"/>
          </a:p>
        </p:txBody>
      </p:sp>
      <p:pic>
        <p:nvPicPr>
          <p:cNvPr id="2" name="move">
            <a:hlinkClick r:id="" action="ppaction://media"/>
            <a:extLst>
              <a:ext uri="{FF2B5EF4-FFF2-40B4-BE49-F238E27FC236}">
                <a16:creationId xmlns:a16="http://schemas.microsoft.com/office/drawing/2014/main" id="{E300C011-FC13-4E44-B406-6664524087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01098" y="739832"/>
            <a:ext cx="6668087" cy="51457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610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748" y="1961003"/>
            <a:ext cx="84940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baseline="0" dirty="0">
                <a:latin typeface="TimesNewRomanPS-BoldMT"/>
              </a:rPr>
              <a:t>Thanks for your </a:t>
            </a:r>
            <a:br>
              <a:rPr lang="en-GB" sz="7200" b="1" i="0" u="none" strike="noStrike" baseline="0" dirty="0">
                <a:latin typeface="TimesNewRomanPS-BoldMT"/>
              </a:rPr>
            </a:br>
            <a:r>
              <a:rPr lang="en-GB" sz="7200" b="1" i="0" u="none" strike="noStrike" baseline="0" dirty="0">
                <a:latin typeface="TimesNewRomanPS-BoldMT"/>
              </a:rPr>
              <a:t>attention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1161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5759" y="1200838"/>
            <a:ext cx="1131432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WP 3 Methodological and IT development of (</a:t>
            </a:r>
            <a:r>
              <a:rPr lang="en-GB" sz="3600" b="1" dirty="0" err="1"/>
              <a:t>palaeo</a:t>
            </a:r>
            <a:r>
              <a:rPr lang="en-GB" sz="3600" b="1" dirty="0"/>
              <a:t>)anthropological tools - WPL: ULB</a:t>
            </a:r>
            <a:endParaRPr lang="ru-RU" sz="3600" b="1" dirty="0"/>
          </a:p>
          <a:p>
            <a:endParaRPr lang="ru-RU" sz="3600" b="1" dirty="0"/>
          </a:p>
          <a:p>
            <a:r>
              <a:rPr lang="en-GB" sz="2400" b="1" dirty="0"/>
              <a:t>Task 3.2. Development and implementation of novel measurement tools in </a:t>
            </a:r>
            <a:r>
              <a:rPr lang="en-GB" sz="2400" b="1" dirty="0" err="1"/>
              <a:t>lhpFusionBox</a:t>
            </a:r>
            <a:r>
              <a:rPr lang="en-GB" sz="2400" b="1" dirty="0"/>
              <a:t> – TL: ULB</a:t>
            </a:r>
            <a:endParaRPr lang="ru-RU" sz="2400" b="1" dirty="0"/>
          </a:p>
          <a:p>
            <a:pPr algn="just"/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…automated modelling of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joint and bone morphology using primitive objects (such as sphere, ellipse,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quadric surfaces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etc.)</a:t>
            </a:r>
          </a:p>
          <a:p>
            <a:endParaRPr lang="fr-BE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b="1" dirty="0"/>
              <a:t>Task 3.4. Development of wrapping method – TL: ULB</a:t>
            </a:r>
          </a:p>
          <a:p>
            <a:pPr algn="just"/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feasibility study on muscle wrapping was previously performed on the reconstructed Spy II skeleton and despite the fact that preliminary results were promising; it also demonstrated the limits of current methods and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need to develop more optimal musculoskeletal wrapping tools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models.</a:t>
            </a: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946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eod_R_Ellipsoide_CS_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90738" y="381000"/>
            <a:ext cx="8010525" cy="6096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53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59306" y="167730"/>
            <a:ext cx="76035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/>
              <a:t>Task 3.2. Long bone </a:t>
            </a:r>
            <a:r>
              <a:rPr lang="fr-BE" sz="2800" b="1" dirty="0" err="1"/>
              <a:t>fitting</a:t>
            </a:r>
            <a:r>
              <a:rPr lang="fr-BE" sz="2800" b="1" dirty="0"/>
              <a:t> by ellipses and </a:t>
            </a:r>
            <a:r>
              <a:rPr lang="fr-BE" sz="2800" b="1" dirty="0" err="1"/>
              <a:t>midline</a:t>
            </a:r>
            <a:endParaRPr lang="en-GB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087" y="870160"/>
            <a:ext cx="9523612" cy="5806062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418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5923" y="608405"/>
            <a:ext cx="96625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/>
              <a:t>Task 3.2. Long bone </a:t>
            </a:r>
            <a:r>
              <a:rPr lang="fr-BE" sz="2800" b="1" dirty="0" err="1"/>
              <a:t>fitting</a:t>
            </a:r>
            <a:r>
              <a:rPr lang="fr-BE" sz="2800" b="1" dirty="0"/>
              <a:t> by ellipses and </a:t>
            </a:r>
            <a:r>
              <a:rPr lang="fr-BE" sz="2800" b="1" dirty="0" err="1"/>
              <a:t>midline</a:t>
            </a:r>
            <a:r>
              <a:rPr lang="fr-BE" sz="2800" b="1" dirty="0"/>
              <a:t> (</a:t>
            </a:r>
            <a:r>
              <a:rPr lang="fr-BE" sz="2800" b="1" dirty="0" err="1"/>
              <a:t>some</a:t>
            </a:r>
            <a:r>
              <a:rPr lang="fr-BE" sz="2800" b="1" dirty="0"/>
              <a:t> </a:t>
            </a:r>
            <a:r>
              <a:rPr lang="fr-BE" sz="2800" b="1" dirty="0" err="1"/>
              <a:t>results</a:t>
            </a:r>
            <a:r>
              <a:rPr lang="fr-BE" sz="2800" b="1" dirty="0"/>
              <a:t>)</a:t>
            </a:r>
            <a:endParaRPr lang="en-GB" sz="2800" dirty="0"/>
          </a:p>
        </p:txBody>
      </p:sp>
      <p:sp>
        <p:nvSpPr>
          <p:cNvPr id="2" name="Rectangle 1"/>
          <p:cNvSpPr/>
          <p:nvPr/>
        </p:nvSpPr>
        <p:spPr>
          <a:xfrm>
            <a:off x="866660" y="6006899"/>
            <a:ext cx="8740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Chapman, T., Beyer, B.,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Sholukha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V.,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Semal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P.,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Feipel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V.,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Louryan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S., Van Sint Jan, S., 2017a. How different are the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Kebara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ribs to modern humans? J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Anthropol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Sci.</a:t>
            </a:r>
            <a:endParaRPr lang="en-GB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31355" y="1282464"/>
            <a:ext cx="11038900" cy="4603056"/>
            <a:chOff x="231355" y="1282464"/>
            <a:chExt cx="11038900" cy="460305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355" y="1282464"/>
              <a:ext cx="5762625" cy="456247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7214" y="1282464"/>
              <a:ext cx="5183041" cy="4603056"/>
            </a:xfrm>
            <a:prstGeom prst="rect">
              <a:avLst/>
            </a:prstGeom>
          </p:spPr>
        </p:pic>
      </p:grp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807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298" y="877541"/>
            <a:ext cx="10185036" cy="59550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77099" y="46544"/>
            <a:ext cx="67741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b="1" dirty="0"/>
              <a:t>Task 3.2. </a:t>
            </a:r>
            <a:r>
              <a:rPr lang="fr-BE" sz="4800" b="1" dirty="0" err="1"/>
              <a:t>Quadric</a:t>
            </a:r>
            <a:r>
              <a:rPr lang="fr-BE" sz="4800" b="1" dirty="0"/>
              <a:t> surfaces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12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171" y="220392"/>
            <a:ext cx="8213305" cy="641399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58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37" y="1501325"/>
            <a:ext cx="10058400" cy="3780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77099" y="46544"/>
            <a:ext cx="81277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Task 3.2. Femoral bone q</a:t>
            </a:r>
            <a:r>
              <a:rPr lang="fr-BE" sz="3200" b="1" dirty="0" err="1"/>
              <a:t>uadric</a:t>
            </a:r>
            <a:r>
              <a:rPr lang="fr-BE" sz="3200" b="1" dirty="0"/>
              <a:t> surfaces </a:t>
            </a:r>
            <a:r>
              <a:rPr lang="fr-BE" sz="3200" b="1" dirty="0" err="1"/>
              <a:t>fitting</a:t>
            </a:r>
            <a:endParaRPr lang="en-GB" sz="3200" dirty="0"/>
          </a:p>
        </p:txBody>
      </p:sp>
      <p:sp>
        <p:nvSpPr>
          <p:cNvPr id="6" name="Rectangle 5"/>
          <p:cNvSpPr/>
          <p:nvPr/>
        </p:nvSpPr>
        <p:spPr>
          <a:xfrm>
            <a:off x="548133" y="5809139"/>
            <a:ext cx="10455008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Sholukha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V., Chapman, T., Salvia, P.,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Moiseev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F.,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Euran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F.,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Rooze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M., Van Sint Jan, S., 2011. Femur shape prediction by multiple regression based on quadric surface fitting . J. </a:t>
            </a:r>
            <a:r>
              <a:rPr lang="en-GB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Biomech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44, 712–718.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364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4348457" y="233714"/>
            <a:ext cx="6888748" cy="64369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6776" y="297452"/>
            <a:ext cx="3591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Task 3.4</a:t>
            </a:r>
          </a:p>
          <a:p>
            <a:r>
              <a:rPr lang="en-GB" sz="3600" b="1" dirty="0"/>
              <a:t>Literature review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0148" y="1490382"/>
            <a:ext cx="395321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/>
              <a:t>lhpFusionBox</a:t>
            </a:r>
            <a:r>
              <a:rPr lang="en-GB" sz="2400" b="1" dirty="0"/>
              <a:t> wrapping ref:</a:t>
            </a:r>
          </a:p>
          <a:p>
            <a:r>
              <a:rPr lang="en-GB" b="1" dirty="0" err="1"/>
              <a:t>Audenaert</a:t>
            </a:r>
            <a:r>
              <a:rPr lang="en-GB" b="1" dirty="0"/>
              <a:t>, A., </a:t>
            </a:r>
            <a:r>
              <a:rPr lang="en-GB" b="1" dirty="0" err="1"/>
              <a:t>Audenaert</a:t>
            </a:r>
            <a:r>
              <a:rPr lang="en-GB" b="1" dirty="0"/>
              <a:t>, E., 2008. Global optimization method for combined spherical-cylindrical wrapping in musculoskeletal upper limb modelling. </a:t>
            </a:r>
            <a:r>
              <a:rPr lang="en-GB" b="1" dirty="0" err="1"/>
              <a:t>Comput</a:t>
            </a:r>
            <a:r>
              <a:rPr lang="en-GB" b="1" dirty="0"/>
              <a:t>. Methods Programs Biomed. 92, 8–19. doi:10.1016/j.cmpb.2008.05.005</a:t>
            </a:r>
            <a:endParaRPr lang="fr-BE" sz="2400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716140" y="4086566"/>
            <a:ext cx="2241685" cy="2510707"/>
            <a:chOff x="716140" y="4086566"/>
            <a:chExt cx="2241685" cy="251070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95912" y="4086566"/>
              <a:ext cx="1061913" cy="251070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6140" y="4156977"/>
              <a:ext cx="956962" cy="2440296"/>
            </a:xfrm>
            <a:prstGeom prst="rect">
              <a:avLst/>
            </a:prstGeom>
          </p:spPr>
        </p:pic>
      </p:grp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337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951" y="256228"/>
            <a:ext cx="7076501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Stavness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I, Sherman M, </a:t>
            </a:r>
            <a:r>
              <a:rPr lang="en-GB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Delp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S. </a:t>
            </a:r>
            <a:r>
              <a:rPr lang="en-GB" dirty="0">
                <a:solidFill>
                  <a:srgbClr val="00008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2012</a:t>
            </a:r>
            <a:r>
              <a:rPr lang="en-GB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 general approach to muscle wrapping over multiple surfaces. In: Proceedings of the American Society of Biomechanics. Gainesville (FL); p. 1–2. Abstract 97.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52520" y="1320893"/>
            <a:ext cx="8593157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Our formulation computes the minimum length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wrapping path over multiple surfaces by finding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the location of two wrapping points per surface such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that joining paths are straight lines, wrapping paths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are geodesic curves, and joining paths connect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NewRomanPSMT"/>
              </a:rPr>
              <a:t> </a:t>
            </a:r>
            <a:r>
              <a:rPr lang="en-GB" dirty="0">
                <a:effectLst/>
                <a:latin typeface="TimesNewRomanPSMT"/>
                <a:ea typeface="Calibri" panose="020F0502020204030204" pitchFamily="34" charset="0"/>
                <a:cs typeface="TimesNewRomanPSMT"/>
              </a:rPr>
              <a:t>smoothly with wrapping paths (Figure 1).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9" y="2681922"/>
            <a:ext cx="8341697" cy="29036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2952520" y="5585552"/>
            <a:ext cx="8425975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1</a:t>
            </a:r>
            <a:r>
              <a:rPr lang="en-GB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The shortest path wrapping surfaces is represented with two wrapping points on each surface, straight joining paths (dotted lines), and geodesic wrapping paths (solid lines).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81B4-8120-46E3-8674-2BFB68588F8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40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901</Words>
  <Application>Microsoft Office PowerPoint</Application>
  <PresentationFormat>Widescreen</PresentationFormat>
  <Paragraphs>82</Paragraphs>
  <Slides>20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TimesNewRomanPS-BoldMT</vt:lpstr>
      <vt:lpstr>TimesNewRomanPSMT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ULB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PRIMINFO</dc:creator>
  <cp:lastModifiedBy>VAN SINT JAN  Serge</cp:lastModifiedBy>
  <cp:revision>74</cp:revision>
  <cp:lastPrinted>2017-12-04T09:30:57Z</cp:lastPrinted>
  <dcterms:created xsi:type="dcterms:W3CDTF">2017-09-08T15:45:22Z</dcterms:created>
  <dcterms:modified xsi:type="dcterms:W3CDTF">2018-04-23T10:13:23Z</dcterms:modified>
</cp:coreProperties>
</file>