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1"/>
  </p:sldMasterIdLst>
  <p:notesMasterIdLst>
    <p:notesMasterId r:id="rId17"/>
  </p:notesMasterIdLst>
  <p:handoutMasterIdLst>
    <p:handoutMasterId r:id="rId18"/>
  </p:handoutMasterIdLst>
  <p:sldIdLst>
    <p:sldId id="320" r:id="rId2"/>
    <p:sldId id="321" r:id="rId3"/>
    <p:sldId id="322" r:id="rId4"/>
    <p:sldId id="323" r:id="rId5"/>
    <p:sldId id="324" r:id="rId6"/>
    <p:sldId id="328" r:id="rId7"/>
    <p:sldId id="325" r:id="rId8"/>
    <p:sldId id="326" r:id="rId9"/>
    <p:sldId id="331" r:id="rId10"/>
    <p:sldId id="332" r:id="rId11"/>
    <p:sldId id="329" r:id="rId12"/>
    <p:sldId id="333" r:id="rId13"/>
    <p:sldId id="334" r:id="rId14"/>
    <p:sldId id="330" r:id="rId15"/>
    <p:sldId id="302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Croonenborghs" initials="BC" lastIdx="1" clrIdx="0">
    <p:extLst/>
  </p:cmAuthor>
  <p:cmAuthor id="2" name="Bart Croonenborghs" initials="BC [2]" lastIdx="1" clrIdx="1">
    <p:extLst/>
  </p:cmAuthor>
  <p:cmAuthor id="3" name="Bart Croonenborghs" initials="BC [3]" lastIdx="1" clrIdx="2">
    <p:extLst/>
  </p:cmAuthor>
  <p:cmAuthor id="4" name="Bart Croonenborghs" initials="BC [4]" lastIdx="1" clrIdx="3">
    <p:extLst/>
  </p:cmAuthor>
  <p:cmAuthor id="5" name="Bart Croonenborghs" initials="BC [5]" lastIdx="1" clrIdx="4">
    <p:extLst/>
  </p:cmAuthor>
  <p:cmAuthor id="6" name="Bart Croonenborghs" initials="BC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F"/>
    <a:srgbClr val="FF5000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5"/>
    <p:restoredTop sz="97833"/>
  </p:normalViewPr>
  <p:slideViewPr>
    <p:cSldViewPr snapToGrid="0" snapToObjects="1">
      <p:cViewPr varScale="1">
        <p:scale>
          <a:sx n="115" d="100"/>
          <a:sy n="115" d="100"/>
        </p:scale>
        <p:origin x="330" y="108"/>
      </p:cViewPr>
      <p:guideLst>
        <p:guide orient="horz" pos="3362"/>
        <p:guide pos="3840"/>
        <p:guide pos="325"/>
        <p:guide pos="461"/>
        <p:guide orient="horz" pos="6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64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504000" y="36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r>
              <a:rPr lang="nl-NL" dirty="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rPr>
              <a:t>Kop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601800" y="36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1200"/>
            </a:lvl1pPr>
          </a:lstStyle>
          <a:p>
            <a:fld id="{D68A622E-6870-4107-B59D-44F0DCADE491}" type="datetime1">
              <a:rPr lang="nl-BE" smtClean="0">
                <a:solidFill>
                  <a:srgbClr val="FF5000"/>
                </a:solidFill>
              </a:rPr>
              <a:t>24/04/2018</a:t>
            </a:fld>
            <a:endParaRPr lang="nl-NL" dirty="0">
              <a:solidFill>
                <a:srgbClr val="FF5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504000" y="8508775"/>
            <a:ext cx="2971800" cy="360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/>
            </a:lvl1pPr>
          </a:lstStyle>
          <a:p>
            <a:r>
              <a:rPr lang="nl-NL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Voet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601800" y="8506800"/>
            <a:ext cx="2700000" cy="360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fld id="{B2B4E666-D715-AD48-99EC-80D1C3222789}" type="slidenum">
              <a:rPr lang="nl-NL" smtClean="0">
                <a:solidFill>
                  <a:srgbClr val="0033A0"/>
                </a:solidFill>
              </a:rPr>
              <a:t>‹#›</a:t>
            </a:fld>
            <a:endParaRPr lang="nl-NL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9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684000" y="540000"/>
            <a:ext cx="2700000" cy="360000"/>
          </a:xfrm>
          <a:prstGeom prst="rect">
            <a:avLst/>
          </a:prstGeom>
          <a:solidFill>
            <a:srgbClr val="0033A0"/>
          </a:solidFill>
        </p:spPr>
        <p:txBody>
          <a:bodyPr vert="horz" lIns="90000" tIns="45720" rIns="91440" bIns="45720" rtlCol="0" anchor="ctr" anchorCtr="0"/>
          <a:lstStyle>
            <a:lvl1pPr algn="l">
              <a:defRPr sz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Kop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37000" y="54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90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C44D55E-7954-4EB2-87C2-9FEE5E165B43}" type="datetime1">
              <a:rPr lang="nl-BE" smtClean="0"/>
              <a:t>24/04/2018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720000" y="828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l">
              <a:defRPr sz="10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dirty="0"/>
              <a:t>Voet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37000" y="828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9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9FDDC29C-F309-0C44-B1DF-48E28FDE6E4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6898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01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éé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26753" cy="4671220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GB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GB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5"/>
          </p:nvPr>
        </p:nvSpPr>
        <p:spPr>
          <a:xfrm>
            <a:off x="7404846" y="3113806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GB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7975805" cy="34671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4614862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achtergron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1475999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3552825" cy="3467100"/>
          </a:xfrm>
        </p:spPr>
        <p:txBody>
          <a:bodyPr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4371920" cy="3364843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4"/>
          </p:nvPr>
        </p:nvSpPr>
        <p:spPr>
          <a:xfrm>
            <a:off x="5636302" y="1990725"/>
            <a:ext cx="5717498" cy="3363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op het pictogram als u een grafiek wilt toevoegen</a:t>
            </a:r>
            <a:endParaRPr lang="en-GB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5"/>
          </p:nvPr>
        </p:nvSpPr>
        <p:spPr>
          <a:xfrm>
            <a:off x="731839" y="1843089"/>
            <a:ext cx="8412161" cy="3688282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op het pictogram als u een tabel wilt toevoegen</a:t>
            </a:r>
            <a:endParaRPr lang="en-GB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09447"/>
            <a:ext cx="5338800" cy="33840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2788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grijz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3" name="Vrije vorm 12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solidFill>
            <a:schemeClr val="accent1"/>
          </a:solidFill>
          <a:ln>
            <a:noFill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noFill/>
          <a:ln w="44450">
            <a:solidFill>
              <a:schemeClr val="accent2"/>
            </a:solidFill>
            <a:miter lim="800000"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rgbClr val="0033A0"/>
                </a:solidFill>
              </a:defRPr>
            </a:lvl1pPr>
            <a:lvl2pPr algn="l">
              <a:defRPr sz="1800">
                <a:solidFill>
                  <a:srgbClr val="0033A0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ranje lijn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Vrije vorm 5"/>
          <p:cNvSpPr/>
          <p:nvPr userDrawn="1"/>
        </p:nvSpPr>
        <p:spPr>
          <a:xfrm>
            <a:off x="3647728" y="1798366"/>
            <a:ext cx="291903" cy="2808312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50" h="1771650">
                <a:moveTo>
                  <a:pt x="177800" y="0"/>
                </a:moveTo>
                <a:lnTo>
                  <a:pt x="177800" y="454025"/>
                </a:lnTo>
                <a:lnTo>
                  <a:pt x="0" y="454025"/>
                </a:lnTo>
                <a:lnTo>
                  <a:pt x="184150" y="804912"/>
                </a:lnTo>
                <a:lnTo>
                  <a:pt x="184150" y="1771650"/>
                </a:ln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375150" y="1865034"/>
            <a:ext cx="4446588" cy="2670175"/>
          </a:xfrm>
        </p:spPr>
        <p:txBody>
          <a:bodyPr anchor="ctr"/>
          <a:lstStyle>
            <a:lvl1pPr algn="just">
              <a:defRPr cap="all" baseline="0"/>
            </a:lvl1pPr>
          </a:lstStyle>
          <a:p>
            <a:pPr lvl="0"/>
            <a:r>
              <a:rPr lang="nl-NL" dirty="0"/>
              <a:t>“Klik om de tekststijl van het model te bewerken”</a:t>
            </a: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lauwe lijn -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631829" y="1460304"/>
            <a:ext cx="5657897" cy="2670175"/>
          </a:xfrm>
        </p:spPr>
        <p:txBody>
          <a:bodyPr anchor="b"/>
          <a:lstStyle>
            <a:lvl1pPr algn="just">
              <a:defRPr cap="all" baseline="0"/>
            </a:lvl1pPr>
          </a:lstStyle>
          <a:p>
            <a:pPr lvl="0"/>
            <a:r>
              <a:rPr lang="nl-NL"/>
              <a:t>“Klik </a:t>
            </a:r>
            <a:r>
              <a:rPr lang="nl-NL" dirty="0"/>
              <a:t>om de tekststijl van het model </a:t>
            </a:r>
            <a:r>
              <a:rPr lang="nl-NL"/>
              <a:t>te bewerken”</a:t>
            </a:r>
            <a:endParaRPr lang="nl-NL" dirty="0"/>
          </a:p>
        </p:txBody>
      </p:sp>
      <p:sp>
        <p:nvSpPr>
          <p:cNvPr id="10" name="Vrije vorm 9"/>
          <p:cNvSpPr/>
          <p:nvPr/>
        </p:nvSpPr>
        <p:spPr>
          <a:xfrm>
            <a:off x="3691789" y="4419180"/>
            <a:ext cx="5567957" cy="193637"/>
          </a:xfrm>
          <a:custGeom>
            <a:avLst/>
            <a:gdLst>
              <a:gd name="connsiteX0" fmla="*/ 0 w 4905487"/>
              <a:gd name="connsiteY0" fmla="*/ 0 h 193637"/>
              <a:gd name="connsiteX1" fmla="*/ 419548 w 4905487"/>
              <a:gd name="connsiteY1" fmla="*/ 0 h 193637"/>
              <a:gd name="connsiteX2" fmla="*/ 419548 w 4905487"/>
              <a:gd name="connsiteY2" fmla="*/ 193637 h 193637"/>
              <a:gd name="connsiteX3" fmla="*/ 910814 w 4905487"/>
              <a:gd name="connsiteY3" fmla="*/ 3585 h 193637"/>
              <a:gd name="connsiteX4" fmla="*/ 4905487 w 4905487"/>
              <a:gd name="connsiteY4" fmla="*/ 3585 h 19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487" h="193637">
                <a:moveTo>
                  <a:pt x="0" y="0"/>
                </a:moveTo>
                <a:lnTo>
                  <a:pt x="419548" y="0"/>
                </a:lnTo>
                <a:lnTo>
                  <a:pt x="419548" y="193637"/>
                </a:lnTo>
                <a:lnTo>
                  <a:pt x="910814" y="3585"/>
                </a:lnTo>
                <a:lnTo>
                  <a:pt x="4905487" y="3585"/>
                </a:lnTo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4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184795" y="475669"/>
            <a:ext cx="4226654" cy="5070692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3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5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8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24434" y="2005130"/>
            <a:ext cx="6690766" cy="34671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68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0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6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7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9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0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o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Vrije vorm 3"/>
          <p:cNvSpPr/>
          <p:nvPr userDrawn="1"/>
        </p:nvSpPr>
        <p:spPr>
          <a:xfrm>
            <a:off x="4978033" y="1362517"/>
            <a:ext cx="229923" cy="3777307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  <a:gd name="connsiteX0" fmla="*/ 205601 w 211951"/>
              <a:gd name="connsiteY0" fmla="*/ 0 h 1771650"/>
              <a:gd name="connsiteX1" fmla="*/ 205601 w 211951"/>
              <a:gd name="connsiteY1" fmla="*/ 45402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6025"/>
              <a:gd name="connsiteY0" fmla="*/ 0 h 1771650"/>
              <a:gd name="connsiteX1" fmla="*/ 216025 w 216025"/>
              <a:gd name="connsiteY1" fmla="*/ 113470 h 1771650"/>
              <a:gd name="connsiteX2" fmla="*/ 0 w 216025"/>
              <a:gd name="connsiteY2" fmla="*/ 106521 h 1771650"/>
              <a:gd name="connsiteX3" fmla="*/ 211951 w 216025"/>
              <a:gd name="connsiteY3" fmla="*/ 804912 h 1771650"/>
              <a:gd name="connsiteX4" fmla="*/ 211951 w 216025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1694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907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16947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06521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1701 w 198051"/>
              <a:gd name="connsiteY0" fmla="*/ 0 h 1771650"/>
              <a:gd name="connsiteX1" fmla="*/ 195175 w 198051"/>
              <a:gd name="connsiteY1" fmla="*/ 120420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91701 w 198051"/>
              <a:gd name="connsiteY0" fmla="*/ 0 h 1771650"/>
              <a:gd name="connsiteX1" fmla="*/ 190902 w 198051"/>
              <a:gd name="connsiteY1" fmla="*/ 122556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55380 w 161730"/>
              <a:gd name="connsiteY0" fmla="*/ 0 h 1771650"/>
              <a:gd name="connsiteX1" fmla="*/ 154581 w 161730"/>
              <a:gd name="connsiteY1" fmla="*/ 122556 h 1771650"/>
              <a:gd name="connsiteX2" fmla="*/ 0 w 161730"/>
              <a:gd name="connsiteY2" fmla="*/ 116947 h 1771650"/>
              <a:gd name="connsiteX3" fmla="*/ 161730 w 161730"/>
              <a:gd name="connsiteY3" fmla="*/ 804912 h 1771650"/>
              <a:gd name="connsiteX4" fmla="*/ 161730 w 161730"/>
              <a:gd name="connsiteY4" fmla="*/ 1771650 h 1771650"/>
              <a:gd name="connsiteX0" fmla="*/ 140425 w 146775"/>
              <a:gd name="connsiteY0" fmla="*/ 0 h 1771650"/>
              <a:gd name="connsiteX1" fmla="*/ 139626 w 146775"/>
              <a:gd name="connsiteY1" fmla="*/ 122556 h 1771650"/>
              <a:gd name="connsiteX2" fmla="*/ 0 w 146775"/>
              <a:gd name="connsiteY2" fmla="*/ 116947 h 1771650"/>
              <a:gd name="connsiteX3" fmla="*/ 146775 w 146775"/>
              <a:gd name="connsiteY3" fmla="*/ 804912 h 1771650"/>
              <a:gd name="connsiteX4" fmla="*/ 146775 w 146775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4639 w 144639"/>
              <a:gd name="connsiteY3" fmla="*/ 804912 h 1771650"/>
              <a:gd name="connsiteX4" fmla="*/ 144639 w 144639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39153 h 1771650"/>
              <a:gd name="connsiteX4" fmla="*/ 144639 w 144639"/>
              <a:gd name="connsiteY4" fmla="*/ 1771650 h 1771650"/>
              <a:gd name="connsiteX0" fmla="*/ 138289 w 147034"/>
              <a:gd name="connsiteY0" fmla="*/ 0 h 1771650"/>
              <a:gd name="connsiteX1" fmla="*/ 137490 w 147034"/>
              <a:gd name="connsiteY1" fmla="*/ 122556 h 1771650"/>
              <a:gd name="connsiteX2" fmla="*/ 0 w 147034"/>
              <a:gd name="connsiteY2" fmla="*/ 121220 h 1771650"/>
              <a:gd name="connsiteX3" fmla="*/ 146776 w 147034"/>
              <a:gd name="connsiteY3" fmla="*/ 364791 h 1771650"/>
              <a:gd name="connsiteX4" fmla="*/ 144639 w 147034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62655 h 1771650"/>
              <a:gd name="connsiteX4" fmla="*/ 144639 w 144639"/>
              <a:gd name="connsiteY4" fmla="*/ 1771650 h 1771650"/>
              <a:gd name="connsiteX0" fmla="*/ 138289 w 145050"/>
              <a:gd name="connsiteY0" fmla="*/ 0 h 1771650"/>
              <a:gd name="connsiteX1" fmla="*/ 137490 w 145050"/>
              <a:gd name="connsiteY1" fmla="*/ 122556 h 1771650"/>
              <a:gd name="connsiteX2" fmla="*/ 0 w 145050"/>
              <a:gd name="connsiteY2" fmla="*/ 121220 h 1771650"/>
              <a:gd name="connsiteX3" fmla="*/ 144640 w 145050"/>
              <a:gd name="connsiteY3" fmla="*/ 360518 h 1771650"/>
              <a:gd name="connsiteX4" fmla="*/ 144639 w 1450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0" h="1771650">
                <a:moveTo>
                  <a:pt x="138289" y="0"/>
                </a:moveTo>
                <a:cubicBezTo>
                  <a:pt x="138023" y="40852"/>
                  <a:pt x="137756" y="81704"/>
                  <a:pt x="137490" y="122556"/>
                </a:cubicBezTo>
                <a:lnTo>
                  <a:pt x="0" y="121220"/>
                </a:lnTo>
                <a:lnTo>
                  <a:pt x="144640" y="360518"/>
                </a:lnTo>
                <a:cubicBezTo>
                  <a:pt x="146064" y="838017"/>
                  <a:pt x="143215" y="1294151"/>
                  <a:pt x="144639" y="177165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5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725108" y="1434321"/>
            <a:ext cx="3373365" cy="5070692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rgbClr val="0033A0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5709052" y="1672724"/>
            <a:ext cx="5644748" cy="34671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ondertitel en tekst met pat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1108512"/>
            <a:ext cx="3034018" cy="784249"/>
          </a:xfrm>
          <a:solidFill>
            <a:schemeClr val="accent2"/>
          </a:solidFill>
        </p:spPr>
        <p:txBody>
          <a:bodyPr tIns="36000" bIns="0"/>
          <a:lstStyle>
            <a:lvl1pPr>
              <a:defRPr sz="5400" strike="noStrike" baseline="0"/>
            </a:lvl1pPr>
          </a:lstStyle>
          <a:p>
            <a:r>
              <a:rPr lang="nl-NL" dirty="0"/>
              <a:t>DANK U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4893422"/>
            <a:ext cx="12192000" cy="197120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" name="Vrije vorm 39"/>
          <p:cNvSpPr/>
          <p:nvPr userDrawn="1"/>
        </p:nvSpPr>
        <p:spPr>
          <a:xfrm>
            <a:off x="9546040" y="0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5370705"/>
            <a:ext cx="3189618" cy="11243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zwart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0" name="Vrije vorm 9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grijz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4" name="Vrije vorm 13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zwart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1" name="Vrije vorm 10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grijz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4" y="0"/>
            <a:ext cx="12196293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zwart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9387746" cy="34671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7" y="711463"/>
            <a:ext cx="5340895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4" y="1990140"/>
            <a:ext cx="10719005" cy="3467100"/>
          </a:xfrm>
        </p:spPr>
        <p:txBody>
          <a:bodyPr numCol="2" spcCol="126000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5976013"/>
            <a:ext cx="12192000" cy="86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31838" y="645811"/>
            <a:ext cx="1079957" cy="37740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44000" bIns="36000" rtlCol="0" anchor="b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8245" y="2026507"/>
            <a:ext cx="10616699" cy="342277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610600" y="6265518"/>
            <a:ext cx="27432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8139"/>
            <a:ext cx="27432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8" y="6098127"/>
            <a:ext cx="1500312" cy="6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7" r:id="rId2"/>
    <p:sldLayoutId id="2147483696" r:id="rId3"/>
    <p:sldLayoutId id="2147483700" r:id="rId4"/>
    <p:sldLayoutId id="2147483702" r:id="rId5"/>
    <p:sldLayoutId id="2147483694" r:id="rId6"/>
    <p:sldLayoutId id="2147483703" r:id="rId7"/>
    <p:sldLayoutId id="2147483706" r:id="rId8"/>
    <p:sldLayoutId id="2147483707" r:id="rId9"/>
    <p:sldLayoutId id="2147483709" r:id="rId10"/>
    <p:sldLayoutId id="2147483710" r:id="rId11"/>
    <p:sldLayoutId id="2147483705" r:id="rId12"/>
    <p:sldLayoutId id="2147483704" r:id="rId13"/>
    <p:sldLayoutId id="2147483718" r:id="rId14"/>
    <p:sldLayoutId id="2147483721" r:id="rId15"/>
    <p:sldLayoutId id="2147483708" r:id="rId16"/>
    <p:sldLayoutId id="2147483711" r:id="rId17"/>
    <p:sldLayoutId id="2147483712" r:id="rId18"/>
    <p:sldLayoutId id="2147483723" r:id="rId19"/>
    <p:sldLayoutId id="2147483713" r:id="rId20"/>
    <p:sldLayoutId id="2147483714" r:id="rId21"/>
    <p:sldLayoutId id="2147483716" r:id="rId22"/>
    <p:sldLayoutId id="2147483717" r:id="rId23"/>
    <p:sldLayoutId id="2147483715" r:id="rId24"/>
    <p:sldLayoutId id="2147483719" r:id="rId25"/>
    <p:sldLayoutId id="2147483725" r:id="rId26"/>
    <p:sldLayoutId id="2147483720" r:id="rId27"/>
    <p:sldLayoutId id="2147483724" r:id="rId28"/>
    <p:sldLayoutId id="2147483722" r:id="rId29"/>
  </p:sldLayoutIdLst>
  <p:hf hdr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2200" kern="1200" cap="all" baseline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charset="0"/>
        <a:buNone/>
        <a:defRPr sz="16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marL="268288" indent="-2571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2pPr>
      <a:lvl3pPr marL="671513" indent="-220663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3pPr>
      <a:lvl4pPr marL="1073150" indent="-2190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4pPr>
      <a:lvl5pPr marL="1476375" indent="-231775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265E45-4536-464A-B342-4F5305657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672732"/>
            <a:ext cx="6692281" cy="335852"/>
          </a:xfrm>
        </p:spPr>
        <p:txBody>
          <a:bodyPr/>
          <a:lstStyle/>
          <a:p>
            <a:pPr marL="100330"/>
            <a:r>
              <a:rPr lang="en-GB"/>
              <a:t>Follow up committee meeting of Neandertal_3D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137D-48AF-4311-B159-412740521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Panagiotis Gonidakis</a:t>
            </a:r>
          </a:p>
          <a:p>
            <a:r>
              <a:rPr lang="en-GB" dirty="0"/>
              <a:t>Bart Jansen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D1E51-2DCC-4ADB-ACAE-91F7E2A6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669362"/>
            <a:ext cx="8413567" cy="811949"/>
          </a:xfrm>
        </p:spPr>
        <p:txBody>
          <a:bodyPr/>
          <a:lstStyle/>
          <a:p>
            <a:r>
              <a:rPr lang="en-GB" dirty="0"/>
              <a:t>NEANDERTAL 3D</a:t>
            </a:r>
            <a:br>
              <a:rPr lang="en-GB" dirty="0"/>
            </a:br>
            <a:r>
              <a:rPr lang="en-GB" dirty="0"/>
              <a:t>New functionalities in </a:t>
            </a:r>
            <a:r>
              <a:rPr lang="en-GB" dirty="0" err="1"/>
              <a:t>lhp</a:t>
            </a:r>
            <a:r>
              <a:rPr lang="en-GB" dirty="0"/>
              <a:t> </a:t>
            </a:r>
            <a:r>
              <a:rPr lang="en-GB" dirty="0" err="1"/>
              <a:t>fusionbox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34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3870703" cy="3364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Select the </a:t>
            </a:r>
            <a:r>
              <a:rPr lang="en-GB" b="1" dirty="0"/>
              <a:t>Point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</a:t>
            </a:r>
            <a:r>
              <a:rPr lang="en-GB" b="1" dirty="0"/>
              <a:t>Meter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Operations -&gt; Create -&gt; Derive -&gt;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Select</a:t>
            </a:r>
            <a:r>
              <a:rPr lang="en-GB" dirty="0"/>
              <a:t> Meter from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Edit</a:t>
            </a:r>
            <a:r>
              <a:rPr lang="en-GB" dirty="0"/>
              <a:t>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Start: PUM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End 1: PUM1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Mode: point distance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420004" cy="335852"/>
          </a:xfrm>
        </p:spPr>
        <p:txBody>
          <a:bodyPr/>
          <a:lstStyle/>
          <a:p>
            <a:r>
              <a:rPr lang="en-GB" dirty="0"/>
              <a:t>manually</a:t>
            </a:r>
          </a:p>
        </p:txBody>
      </p:sp>
      <p:pic>
        <p:nvPicPr>
          <p:cNvPr id="5" name="Presentation manual meter">
            <a:hlinkClick r:id="" action="ppaction://media"/>
            <a:extLst>
              <a:ext uri="{FF2B5EF4-FFF2-40B4-BE49-F238E27FC236}">
                <a16:creationId xmlns:a16="http://schemas.microsoft.com/office/drawing/2014/main" id="{A8E705A4-1602-4E0C-9A3E-FF6EA5F1B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1629" y="1440003"/>
            <a:ext cx="7351852" cy="39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a text document .</a:t>
            </a:r>
            <a:r>
              <a:rPr lang="en-GB" dirty="0" err="1"/>
              <a:t>dic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Point distance: Landmark1 Landmark2 </a:t>
            </a:r>
            <a:r>
              <a:rPr lang="en-GB" dirty="0" err="1"/>
              <a:t>pd</a:t>
            </a:r>
            <a:endParaRPr lang="en-GB" dirty="0"/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Line angle: Landmark1 Landmark2 Landmark3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a single .</a:t>
            </a:r>
            <a:r>
              <a:rPr lang="en-GB" dirty="0" err="1"/>
              <a:t>dic</a:t>
            </a:r>
            <a:r>
              <a:rPr lang="en-GB" dirty="0"/>
              <a:t> we can have more than one meter</a:t>
            </a:r>
          </a:p>
          <a:p>
            <a:pPr lvl="1" indent="0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400978" cy="335852"/>
          </a:xfrm>
        </p:spPr>
        <p:txBody>
          <a:bodyPr/>
          <a:lstStyle/>
          <a:p>
            <a:r>
              <a:rPr lang="en-GB" dirty="0"/>
              <a:t>Scripted meters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40BD8F-C64C-4F1F-B80C-F6B137D5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934" y="1425061"/>
            <a:ext cx="3081631" cy="1165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84DA59-8815-4F2A-8F4B-FFF3C17D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934" y="4082262"/>
            <a:ext cx="2951994" cy="1085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3C11D-1DFD-458C-B64A-D79246D4B44F}"/>
              </a:ext>
            </a:extLst>
          </p:cNvPr>
          <p:cNvSpPr txBox="1"/>
          <p:nvPr/>
        </p:nvSpPr>
        <p:spPr>
          <a:xfrm>
            <a:off x="7308063" y="711463"/>
            <a:ext cx="4152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Dictionary to measure the point</a:t>
            </a:r>
          </a:p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Distance between PUM and PUM1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AB4CF-E94D-40B4-87DC-5ED2BED35961}"/>
              </a:ext>
            </a:extLst>
          </p:cNvPr>
          <p:cNvSpPr txBox="1"/>
          <p:nvPr/>
        </p:nvSpPr>
        <p:spPr>
          <a:xfrm>
            <a:off x="7308062" y="3181103"/>
            <a:ext cx="392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Dictionary to measure the angle</a:t>
            </a:r>
          </a:p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between SPU, SPU1 and PUM1</a:t>
            </a:r>
          </a:p>
        </p:txBody>
      </p:sp>
    </p:spTree>
    <p:extLst>
      <p:ext uri="{BB962C8B-B14F-4D97-AF65-F5344CB8AC3E}">
        <p14:creationId xmlns:p14="http://schemas.microsoft.com/office/powerpoint/2010/main" val="247553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5840820" cy="3364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a text document .</a:t>
            </a:r>
            <a:r>
              <a:rPr lang="en-GB" dirty="0" err="1"/>
              <a:t>dic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Point distance: PUM PUM1 </a:t>
            </a:r>
            <a:r>
              <a:rPr lang="en-GB" dirty="0" err="1"/>
              <a:t>pd</a:t>
            </a:r>
            <a:endParaRPr lang="en-GB" dirty="0"/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Line angle: SPU SPU1 PUM1 la</a:t>
            </a:r>
          </a:p>
          <a:p>
            <a:pPr lvl="1" indent="0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400978" cy="335852"/>
          </a:xfrm>
        </p:spPr>
        <p:txBody>
          <a:bodyPr/>
          <a:lstStyle/>
          <a:p>
            <a:r>
              <a:rPr lang="en-GB" dirty="0"/>
              <a:t>Scripted 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C9CED-AFE8-4A77-AB5F-ED73DDAD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95" y="712722"/>
            <a:ext cx="3031411" cy="2554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46D98-DB38-4783-9B53-D13EC540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957" y="166254"/>
            <a:ext cx="2076432" cy="5636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241EB8-11A7-42B1-832F-A0440FAC1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641" y="166254"/>
            <a:ext cx="2280657" cy="5552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EA8D2F-1E1C-4815-8C9C-2DD5B66EB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795" y="3428999"/>
            <a:ext cx="3035496" cy="16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2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3613009" cy="3364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Create</a:t>
            </a:r>
            <a:r>
              <a:rPr lang="en-GB" dirty="0"/>
              <a:t> a .</a:t>
            </a:r>
            <a:r>
              <a:rPr lang="en-GB" dirty="0" err="1"/>
              <a:t>dic</a:t>
            </a:r>
            <a:r>
              <a:rPr lang="en-GB" dirty="0"/>
              <a:t> file (Done)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Select</a:t>
            </a:r>
            <a:r>
              <a:rPr lang="en-GB" dirty="0"/>
              <a:t> the point cloud in hierarchy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Otherwise it is </a:t>
            </a:r>
            <a:r>
              <a:rPr lang="en-GB" b="1" dirty="0"/>
              <a:t>disabled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Avoid conflicts </a:t>
            </a:r>
            <a:r>
              <a:rPr lang="en-GB" dirty="0"/>
              <a:t>between cloud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a </a:t>
            </a:r>
            <a:r>
              <a:rPr lang="en-GB" b="1" dirty="0"/>
              <a:t>scripted meter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Operation -&gt; Create -&gt; New -&gt; scripted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Load</a:t>
            </a:r>
            <a:r>
              <a:rPr lang="en-GB" dirty="0"/>
              <a:t> .</a:t>
            </a:r>
            <a:r>
              <a:rPr lang="en-GB" dirty="0" err="1"/>
              <a:t>dic</a:t>
            </a:r>
            <a:r>
              <a:rPr lang="en-GB" dirty="0"/>
              <a:t> file </a:t>
            </a:r>
          </a:p>
          <a:p>
            <a:pPr lvl="1" indent="0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400978" cy="335852"/>
          </a:xfrm>
        </p:spPr>
        <p:txBody>
          <a:bodyPr/>
          <a:lstStyle/>
          <a:p>
            <a:r>
              <a:rPr lang="en-GB" dirty="0"/>
              <a:t>Scripted meters</a:t>
            </a:r>
          </a:p>
        </p:txBody>
      </p:sp>
      <p:pic>
        <p:nvPicPr>
          <p:cNvPr id="9" name="Presentation Scripted meters2">
            <a:hlinkClick r:id="" action="ppaction://media"/>
            <a:extLst>
              <a:ext uri="{FF2B5EF4-FFF2-40B4-BE49-F238E27FC236}">
                <a16:creationId xmlns:a16="http://schemas.microsoft.com/office/drawing/2014/main" id="{1563EBDD-8BA9-406C-92DB-7C58BC2B0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219" y="1664515"/>
            <a:ext cx="7293352" cy="40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B66CC-18F1-40FD-8C84-A050AAF933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New </a:t>
            </a:r>
            <a:r>
              <a:rPr lang="nl-NL" dirty="0" err="1"/>
              <a:t>Functionalities</a:t>
            </a:r>
            <a:r>
              <a:rPr lang="nl-NL" dirty="0"/>
              <a:t> in </a:t>
            </a:r>
            <a:r>
              <a:rPr lang="nl-NL" dirty="0" err="1"/>
              <a:t>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73E66-D3CF-43F8-A0D5-C8F83761E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E22834A-6D77-4E94-8967-84F6A4BD6798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26B17F2-0B4F-4E33-BD4D-C7D2863B7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920077" cy="335852"/>
          </a:xfrm>
        </p:spPr>
        <p:txBody>
          <a:bodyPr/>
          <a:lstStyle/>
          <a:p>
            <a:r>
              <a:rPr lang="en-GB" dirty="0"/>
              <a:t>Future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EC2A-FF58-4085-8C5D-068E80AC6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000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Extend </a:t>
            </a:r>
            <a:r>
              <a:rPr lang="en-GB" dirty="0"/>
              <a:t>scripted meters to measure an angle by defining 4 landmarks.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Find a </a:t>
            </a:r>
            <a:r>
              <a:rPr lang="en-GB" b="1" dirty="0"/>
              <a:t>standard format</a:t>
            </a:r>
            <a:r>
              <a:rPr lang="en-GB" dirty="0"/>
              <a:t> / method to export 3D textured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Already working on </a:t>
            </a:r>
            <a:r>
              <a:rPr lang="en-GB" b="1" dirty="0"/>
              <a:t>muscle wrapping.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Receive </a:t>
            </a:r>
            <a:r>
              <a:rPr lang="en-GB" b="1" dirty="0"/>
              <a:t>feedback </a:t>
            </a:r>
            <a:r>
              <a:rPr lang="en-GB" dirty="0"/>
              <a:t>/ </a:t>
            </a:r>
            <a:r>
              <a:rPr lang="en-GB" b="1" dirty="0"/>
              <a:t>Recommendations</a:t>
            </a:r>
            <a:r>
              <a:rPr lang="en-GB" dirty="0"/>
              <a:t>?</a:t>
            </a:r>
            <a:endParaRPr lang="en-GB" dirty="0">
              <a:solidFill>
                <a:schemeClr val="tx1"/>
              </a:solidFill>
            </a:endParaRPr>
          </a:p>
          <a:p>
            <a:pPr marL="553720" lvl="1" indent="-285750">
              <a:buFont typeface="Arial" panose="020B0604020202020204" pitchFamily="34" charset="0"/>
              <a:buChar char="•"/>
            </a:pPr>
            <a:r>
              <a:rPr lang="en-GB" dirty="0"/>
              <a:t>Method…</a:t>
            </a:r>
          </a:p>
          <a:p>
            <a:pPr marL="553720" lvl="1" indent="-285750">
              <a:buFont typeface="Arial" panose="020B0604020202020204" pitchFamily="34" charset="0"/>
              <a:buChar char="•"/>
            </a:pPr>
            <a:r>
              <a:rPr lang="en-GB" dirty="0"/>
              <a:t>User Interface…</a:t>
            </a:r>
          </a:p>
          <a:p>
            <a:pPr marL="553720" lvl="1" indent="-285750">
              <a:buFont typeface="Arial" panose="020B0604020202020204" pitchFamily="34" charset="0"/>
              <a:buChar char="•"/>
            </a:pPr>
            <a:r>
              <a:rPr lang="en-GB" dirty="0"/>
              <a:t>Visualization…</a:t>
            </a:r>
          </a:p>
          <a:p>
            <a:pPr marL="285750" indent="-28575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Future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7CDBE2-016F-4B64-9A20-316B81DE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6472716" cy="341050"/>
          </a:xfrm>
        </p:spPr>
        <p:txBody>
          <a:bodyPr/>
          <a:lstStyle/>
          <a:p>
            <a:r>
              <a:rPr lang="nl-NL" dirty="0"/>
              <a:t>New </a:t>
            </a:r>
            <a:r>
              <a:rPr lang="nl-NL" dirty="0" err="1"/>
              <a:t>Functionalities</a:t>
            </a:r>
            <a:r>
              <a:rPr lang="nl-NL" dirty="0"/>
              <a:t> in </a:t>
            </a:r>
            <a:r>
              <a:rPr lang="nl-NL" dirty="0" err="1"/>
              <a:t>LhpFusionBox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518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2101373" y="2048413"/>
            <a:ext cx="5347977" cy="2193388"/>
          </a:xfrm>
        </p:spPr>
        <p:txBody>
          <a:bodyPr/>
          <a:lstStyle/>
          <a:p>
            <a:r>
              <a:rPr lang="en-GB" sz="5400" dirty="0"/>
              <a:t>Thank you!</a:t>
            </a:r>
          </a:p>
          <a:p>
            <a:endParaRPr lang="en-GB" sz="5400" dirty="0"/>
          </a:p>
          <a:p>
            <a:r>
              <a:rPr lang="en-GB" sz="5400" dirty="0"/>
              <a:t>Questions?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ijdelijke aanduiding voor tekst 2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Tijdelijke aanduiding voor tekst 23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Tijdelijke aanduiding voor tekst 2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Tijdelijke aanduiding voor tekst 27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Tijdelijke aanduiding voor tekst 30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Tijdelijke aanduiding voor tekst 31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ijdelijke aanduiding voor tekst 32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ijdelijke aanduiding voor tekst 33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Tijdelijke aanduiding voor tekst 19"/>
          <p:cNvSpPr>
            <a:spLocks noGrp="1"/>
          </p:cNvSpPr>
          <p:nvPr>
            <p:ph type="body" sz="quarter" idx="27"/>
          </p:nvPr>
        </p:nvSpPr>
        <p:spPr>
          <a:xfrm>
            <a:off x="12808111" y="1415164"/>
            <a:ext cx="458788" cy="11493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99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D1E164-8ED1-421F-B899-66E0B4D67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CBEB7-F569-4B13-888E-62D70B70F4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7F0CFD3F-1FDC-4A83-80ED-D560E36961F3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9E5D86-9BC8-48F4-8F42-9AC0C3AC2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466684" cy="335852"/>
          </a:xfrm>
        </p:spPr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6A0D2-252B-467D-8D34-DA9EC8973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 a </a:t>
            </a:r>
            <a:r>
              <a:rPr lang="en-GB" dirty="0" err="1"/>
              <a:t>Wavefront</a:t>
            </a:r>
            <a:r>
              <a:rPr lang="en-GB" dirty="0"/>
              <a:t> .OBJ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Display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 measurements between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A5349C-0530-461B-A79C-DE27BC74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6671488" cy="341050"/>
          </a:xfrm>
        </p:spPr>
        <p:txBody>
          <a:bodyPr/>
          <a:lstStyle/>
          <a:p>
            <a:r>
              <a:rPr lang="en-GB" dirty="0"/>
              <a:t>New functionalities in </a:t>
            </a:r>
            <a:r>
              <a:rPr lang="en-GB" dirty="0" err="1"/>
              <a:t>lhp</a:t>
            </a:r>
            <a:r>
              <a:rPr lang="en-GB" dirty="0"/>
              <a:t> </a:t>
            </a:r>
            <a:r>
              <a:rPr lang="en-GB" dirty="0" err="1"/>
              <a:t>fusionbox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0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374FC-5013-4C7E-9232-D5480D731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6C9AC-5BD1-414F-AD23-725B8A959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dirty="0"/>
              <a:t> </a:t>
            </a:r>
            <a:fld id="{3521384E-F110-4C19-BBAD-0C19C2FBFA13}" type="datetime1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AB61-EC2D-46A1-BC58-E43534DEC9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OBJ is a geometry definition file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Represents 3D geometry: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The position of each vertex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The UV position of each texture coordinate vertex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Vertex normal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The faces that make each polygon defined as a list of vertices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The texture vertices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File -&gt; Import -&gt; Geometries -&gt; OBJ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8041694-EFCE-473C-9E4E-9F48FCB50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7036" t="-24849" r="-9369" b="-21341"/>
          <a:stretch/>
        </p:blipFill>
        <p:spPr>
          <a:xfrm>
            <a:off x="6190130" y="881988"/>
            <a:ext cx="5776856" cy="491906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1655DC9-3780-4F3C-83F5-7B8808B2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2929310" cy="341050"/>
          </a:xfrm>
        </p:spPr>
        <p:txBody>
          <a:bodyPr/>
          <a:lstStyle/>
          <a:p>
            <a:r>
              <a:rPr lang="en-GB" dirty="0"/>
              <a:t>New file format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B4E00B-05E6-45D5-AC2B-0D4C79861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634469" cy="335852"/>
          </a:xfrm>
        </p:spPr>
        <p:txBody>
          <a:bodyPr/>
          <a:lstStyle/>
          <a:p>
            <a:r>
              <a:rPr lang="en-GB" dirty="0" err="1"/>
              <a:t>obj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7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374FC-5013-4C7E-9232-D5480D731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6C9AC-5BD1-414F-AD23-725B8A959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dirty="0"/>
              <a:t> </a:t>
            </a:r>
            <a:fld id="{3521384E-F110-4C19-BBAD-0C19C2FBFA13}" type="datetime1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655DC9-3780-4F3C-83F5-7B8808B2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2929310" cy="341050"/>
          </a:xfrm>
        </p:spPr>
        <p:txBody>
          <a:bodyPr/>
          <a:lstStyle/>
          <a:p>
            <a:r>
              <a:rPr lang="en-GB" dirty="0"/>
              <a:t>New file format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B4E00B-05E6-45D5-AC2B-0D4C79861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634469" cy="335852"/>
          </a:xfrm>
        </p:spPr>
        <p:txBody>
          <a:bodyPr/>
          <a:lstStyle/>
          <a:p>
            <a:r>
              <a:rPr lang="en-GB" dirty="0" err="1"/>
              <a:t>obj</a:t>
            </a:r>
            <a:endParaRPr lang="en-GB" dirty="0"/>
          </a:p>
        </p:txBody>
      </p:sp>
      <p:pic>
        <p:nvPicPr>
          <p:cNvPr id="12" name="Presentation Importing an OBJ">
            <a:hlinkClick r:id="" action="ppaction://media"/>
            <a:extLst>
              <a:ext uri="{FF2B5EF4-FFF2-40B4-BE49-F238E27FC236}">
                <a16:creationId xmlns:a16="http://schemas.microsoft.com/office/drawing/2014/main" id="{FD141248-C634-433D-8C9B-B1641955F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6083" y="1205134"/>
            <a:ext cx="5919834" cy="40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7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78DA7-3539-4F09-890D-16C12A1FBB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8F5C3-BD33-4301-BC4D-522387665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3F1C16A8-5489-4F2D-A4D7-A7A6BA8DA187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361B4-5F63-4322-9A8A-49FFCC746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Texture Mapping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The process of applying an image to the polygons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Improve visual realism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Using OpenGL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We still manually configure the texture units of our graphics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Texture Data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Generally textures are stored as bitmaps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GB" dirty="0"/>
              <a:t>A big linear chunk of memory containing the red, green, blue (and alpha)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GB" dirty="0"/>
              <a:t>Compressed file formats like JPEG or PNG must be decompressed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0386C9-F208-4FA1-938D-B5113260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1578491" cy="341050"/>
          </a:xfrm>
        </p:spPr>
        <p:txBody>
          <a:bodyPr/>
          <a:lstStyle/>
          <a:p>
            <a:r>
              <a:rPr lang="en-GB" dirty="0"/>
              <a:t>texture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8B2CAA-B4F6-47E4-85D2-E53FEDB3E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868781" cy="335852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70705CF-840B-4E51-9D46-DFBF3A93D9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527" t="-1130" b="-109012"/>
          <a:stretch/>
        </p:blipFill>
        <p:spPr>
          <a:xfrm>
            <a:off x="6866965" y="1052513"/>
            <a:ext cx="5251463" cy="467122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73EC67-04A5-4899-A08A-437B64947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499" y="3629967"/>
            <a:ext cx="5238938" cy="17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1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78DA7-3539-4F09-890D-16C12A1FBB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8F5C3-BD33-4301-BC4D-522387665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3F1C16A8-5489-4F2D-A4D7-A7A6BA8DA187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361B4-5F63-4322-9A8A-49FFCC746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5076049" cy="3364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 an .</a:t>
            </a:r>
            <a:r>
              <a:rPr lang="en-GB" b="1" dirty="0"/>
              <a:t>OBJ</a:t>
            </a:r>
            <a:r>
              <a:rPr lang="en-GB" dirty="0"/>
              <a:t>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 a .</a:t>
            </a:r>
            <a:r>
              <a:rPr lang="en-GB" b="1" dirty="0"/>
              <a:t>PNG</a:t>
            </a:r>
            <a:r>
              <a:rPr lang="en-GB" dirty="0"/>
              <a:t>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</a:t>
            </a:r>
            <a:r>
              <a:rPr lang="en-GB" b="1" dirty="0"/>
              <a:t>Textured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Map</a:t>
            </a:r>
            <a:r>
              <a:rPr lang="en-GB" dirty="0"/>
              <a:t> texture with the image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Optionally, use a .</a:t>
            </a:r>
            <a:r>
              <a:rPr lang="en-GB" b="1" dirty="0" err="1"/>
              <a:t>mtl</a:t>
            </a:r>
            <a:r>
              <a:rPr lang="en-GB" dirty="0"/>
              <a:t> file (lighting, </a:t>
            </a:r>
            <a:r>
              <a:rPr lang="en-GB" dirty="0" err="1"/>
              <a:t>colors</a:t>
            </a:r>
            <a:r>
              <a:rPr lang="en-GB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0386C9-F208-4FA1-938D-B5113260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2888337" cy="341050"/>
          </a:xfrm>
        </p:spPr>
        <p:txBody>
          <a:bodyPr/>
          <a:lstStyle/>
          <a:p>
            <a:r>
              <a:rPr lang="en-GB" dirty="0"/>
              <a:t>Display texture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8B2CAA-B4F6-47E4-85D2-E53FEDB3E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364284" cy="335852"/>
          </a:xfrm>
        </p:spPr>
        <p:txBody>
          <a:bodyPr/>
          <a:lstStyle/>
          <a:p>
            <a:r>
              <a:rPr lang="en-GB" dirty="0"/>
              <a:t>Use case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9E4FA-8068-43EC-AD19-2752B24FB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595" y="711463"/>
            <a:ext cx="2634831" cy="2194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68BDF-0862-41BA-A177-F03BCEB08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164" y="3429000"/>
            <a:ext cx="2634832" cy="2024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505705-62A3-4F05-8695-A0019895A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138" y="711463"/>
            <a:ext cx="2194252" cy="2194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1256E-7227-4A4C-B804-566A780D5490}"/>
              </a:ext>
            </a:extLst>
          </p:cNvPr>
          <p:cNvSpPr txBox="1"/>
          <p:nvPr/>
        </p:nvSpPr>
        <p:spPr>
          <a:xfrm>
            <a:off x="6238651" y="34213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The OBJ 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56E3E-F572-4E0B-9C1E-B8B156A5A991}"/>
              </a:ext>
            </a:extLst>
          </p:cNvPr>
          <p:cNvSpPr txBox="1"/>
          <p:nvPr/>
        </p:nvSpPr>
        <p:spPr>
          <a:xfrm>
            <a:off x="9595847" y="364431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The PNG file</a:t>
            </a:r>
          </a:p>
        </p:txBody>
      </p:sp>
    </p:spTree>
    <p:extLst>
      <p:ext uri="{BB962C8B-B14F-4D97-AF65-F5344CB8AC3E}">
        <p14:creationId xmlns:p14="http://schemas.microsoft.com/office/powerpoint/2010/main" val="208772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78DA7-3539-4F09-890D-16C12A1FBB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8F5C3-BD33-4301-BC4D-522387665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dirty="0"/>
              <a:t> </a:t>
            </a:r>
            <a:fld id="{3F1C16A8-5489-4F2D-A4D7-A7A6BA8DA187}" type="datetime1">
              <a:rPr lang="nl-NL" smtClean="0"/>
              <a:pPr/>
              <a:t>24-4-2018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0386C9-F208-4FA1-938D-B5113260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2888337" cy="341050"/>
          </a:xfrm>
        </p:spPr>
        <p:txBody>
          <a:bodyPr/>
          <a:lstStyle/>
          <a:p>
            <a:r>
              <a:rPr lang="en-GB" dirty="0"/>
              <a:t>Display texture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8B2CAA-B4F6-47E4-85D2-E53FEDB3E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279791" cy="335852"/>
          </a:xfrm>
        </p:spPr>
        <p:txBody>
          <a:bodyPr/>
          <a:lstStyle/>
          <a:p>
            <a:r>
              <a:rPr lang="en-GB" dirty="0"/>
              <a:t>Import </a:t>
            </a:r>
            <a:r>
              <a:rPr lang="en-GB" dirty="0" err="1"/>
              <a:t>obj</a:t>
            </a:r>
            <a:r>
              <a:rPr lang="en-GB" dirty="0"/>
              <a:t>, </a:t>
            </a:r>
            <a:r>
              <a:rPr lang="en-GB" dirty="0" err="1"/>
              <a:t>png</a:t>
            </a:r>
            <a:endParaRPr lang="en-GB" dirty="0"/>
          </a:p>
        </p:txBody>
      </p:sp>
      <p:pic>
        <p:nvPicPr>
          <p:cNvPr id="8" name="Presentation Display texture 2">
            <a:hlinkClick r:id="" action="ppaction://media"/>
            <a:extLst>
              <a:ext uri="{FF2B5EF4-FFF2-40B4-BE49-F238E27FC236}">
                <a16:creationId xmlns:a16="http://schemas.microsoft.com/office/drawing/2014/main" id="{60F7C6C8-3FE3-48D8-8D4E-A913FF62F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5191" y="711463"/>
            <a:ext cx="5504971" cy="4760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44FEFA-DCCD-4FDD-8F04-149024E3A584}"/>
              </a:ext>
            </a:extLst>
          </p:cNvPr>
          <p:cNvSpPr txBox="1"/>
          <p:nvPr/>
        </p:nvSpPr>
        <p:spPr>
          <a:xfrm>
            <a:off x="882869" y="2259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7370524-403E-417F-B7F5-0A1F9A037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5072322" cy="3562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 an .</a:t>
            </a:r>
            <a:r>
              <a:rPr lang="en-GB" b="1" dirty="0"/>
              <a:t>OBJ</a:t>
            </a:r>
            <a:r>
              <a:rPr lang="en-GB" dirty="0"/>
              <a:t> file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File -&gt; Import -&gt; Geometries -&gt; OBJ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 a .</a:t>
            </a:r>
            <a:r>
              <a:rPr lang="en-GB" b="1" dirty="0"/>
              <a:t>PNG</a:t>
            </a:r>
            <a:r>
              <a:rPr lang="en-GB" dirty="0"/>
              <a:t> file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File -&gt; Import -&gt; Images -&gt;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</a:t>
            </a:r>
            <a:r>
              <a:rPr lang="en-GB" b="1" dirty="0"/>
              <a:t>Textured Surface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View -&gt; Add View -&gt; Textured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Map</a:t>
            </a:r>
            <a:r>
              <a:rPr lang="en-GB" dirty="0"/>
              <a:t> texture with the image file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i="1" dirty="0"/>
              <a:t>Select VME, VME GUI -&gt; Texture, Select image from Window,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Optionally, use a .</a:t>
            </a:r>
            <a:r>
              <a:rPr lang="en-GB" b="1" dirty="0" err="1"/>
              <a:t>mtl</a:t>
            </a:r>
            <a:r>
              <a:rPr lang="en-GB" dirty="0"/>
              <a:t> file (lighting, </a:t>
            </a:r>
            <a:r>
              <a:rPr lang="en-GB" dirty="0" err="1"/>
              <a:t>colors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6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Bone: R_Pelvis_183_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Landmark Cloud: Pelvis 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Landmarks: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PUM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PUM1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Meter: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Point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364284" cy="335852"/>
          </a:xfrm>
        </p:spPr>
        <p:txBody>
          <a:bodyPr/>
          <a:lstStyle/>
          <a:p>
            <a:r>
              <a:rPr lang="en-GB" dirty="0"/>
              <a:t>Use case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568ECF-BEE3-4F88-A83E-B23EBCB3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629" y="1104151"/>
            <a:ext cx="5157774" cy="38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1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1554F-DC7C-45F8-99FB-2BDF49E8D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New Functionalities in LhpFusionBox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C69DC-182A-4568-BFFB-D52640AE6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902759EB-32B4-4714-8B68-B24F96B76032}" type="datetime1">
              <a:rPr lang="nl-NL" smtClean="0"/>
              <a:pPr/>
              <a:t>24-4-2018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9379-BCDB-46D6-87AE-8455124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5159176" cy="3364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Select the </a:t>
            </a:r>
            <a:r>
              <a:rPr lang="en-GB" b="1" dirty="0"/>
              <a:t>Point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</a:t>
            </a:r>
            <a:r>
              <a:rPr lang="en-GB" b="1" dirty="0"/>
              <a:t>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Select</a:t>
            </a:r>
            <a:r>
              <a:rPr lang="en-GB" dirty="0"/>
              <a:t> Meter from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Edit</a:t>
            </a:r>
            <a:r>
              <a:rPr lang="en-GB" dirty="0"/>
              <a:t>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Start: PUM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End 1: PUM1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GB" dirty="0"/>
              <a:t>Mode: point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same</a:t>
            </a:r>
            <a:r>
              <a:rPr lang="en-GB" dirty="0"/>
              <a:t> process has to be done for </a:t>
            </a:r>
            <a:r>
              <a:rPr lang="en-GB" b="1" dirty="0"/>
              <a:t>all the measurements</a:t>
            </a:r>
            <a:r>
              <a:rPr lang="en-GB" dirty="0"/>
              <a:t> (takes a long time…)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6F2AB-44D4-4D99-9756-8C5D5476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11463"/>
            <a:ext cx="3041520" cy="341050"/>
          </a:xfrm>
        </p:spPr>
        <p:txBody>
          <a:bodyPr/>
          <a:lstStyle/>
          <a:p>
            <a:r>
              <a:rPr lang="en-GB" dirty="0"/>
              <a:t>Generate meters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30BE51-665C-429C-AED0-4B7FC892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1420004" cy="335852"/>
          </a:xfrm>
        </p:spPr>
        <p:txBody>
          <a:bodyPr/>
          <a:lstStyle/>
          <a:p>
            <a:r>
              <a:rPr lang="en-GB" dirty="0"/>
              <a:t>manually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6FB4-9582-4385-BF74-C523D59C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341" y="1751206"/>
            <a:ext cx="3115259" cy="234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CCAD6-5D15-4E0E-8900-69369B674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087" y="340821"/>
            <a:ext cx="2760630" cy="51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88674"/>
      </p:ext>
    </p:extLst>
  </p:cSld>
  <p:clrMapOvr>
    <a:masterClrMapping/>
  </p:clrMapOvr>
</p:sld>
</file>

<file path=ppt/theme/theme1.xml><?xml version="1.0" encoding="utf-8"?>
<a:theme xmlns:a="http://schemas.openxmlformats.org/drawingml/2006/main" name="1 VUB THEME">
  <a:themeElements>
    <a:clrScheme name="VUB 20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9F"/>
      </a:accent1>
      <a:accent2>
        <a:srgbClr val="FF6600"/>
      </a:accent2>
      <a:accent3>
        <a:srgbClr val="E7E6E5"/>
      </a:accent3>
      <a:accent4>
        <a:srgbClr val="4B4B4B"/>
      </a:accent4>
      <a:accent5>
        <a:srgbClr val="577EC1"/>
      </a:accent5>
      <a:accent6>
        <a:srgbClr val="FFAA8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UB-tmp2017" id="{10DC50E6-1B59-A244-B26B-E5A459B5CBCA}" vid="{6CBD3AA6-F9C4-3943-A482-D8B422AB87A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VUB-tmp2017</Template>
  <TotalTime>753</TotalTime>
  <Words>626</Words>
  <Application>Microsoft Office PowerPoint</Application>
  <PresentationFormat>Widescreen</PresentationFormat>
  <Paragraphs>146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 VUB THEME</vt:lpstr>
      <vt:lpstr>NEANDERTAL 3D New functionalities in lhp fusionbox </vt:lpstr>
      <vt:lpstr>New functionalities in lhp fusionbox </vt:lpstr>
      <vt:lpstr>New file format</vt:lpstr>
      <vt:lpstr>New file format</vt:lpstr>
      <vt:lpstr>texture</vt:lpstr>
      <vt:lpstr>Display texture</vt:lpstr>
      <vt:lpstr>Display texture</vt:lpstr>
      <vt:lpstr>Generate meters</vt:lpstr>
      <vt:lpstr>Generate meters</vt:lpstr>
      <vt:lpstr>Generate meters</vt:lpstr>
      <vt:lpstr>Generate meters</vt:lpstr>
      <vt:lpstr>Generate meters</vt:lpstr>
      <vt:lpstr>Generate meters</vt:lpstr>
      <vt:lpstr>New Functionalities in LhpFusionBox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Joyce</dc:creator>
  <cp:lastModifiedBy>Gonidakis, Panagiotis</cp:lastModifiedBy>
  <cp:revision>147</cp:revision>
  <cp:lastPrinted>2016-12-08T10:40:15Z</cp:lastPrinted>
  <dcterms:created xsi:type="dcterms:W3CDTF">2016-12-09T08:44:09Z</dcterms:created>
  <dcterms:modified xsi:type="dcterms:W3CDTF">2018-04-24T07:38:45Z</dcterms:modified>
</cp:coreProperties>
</file>