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tiff" ContentType="image/tiff"/>
  <Default Extension="vml" ContentType="application/vnd.openxmlformats-officedocument.vmlDrawing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40" r:id="rId2"/>
    <p:sldId id="341" r:id="rId3"/>
    <p:sldId id="303" r:id="rId4"/>
    <p:sldId id="304" r:id="rId5"/>
    <p:sldId id="305" r:id="rId6"/>
    <p:sldId id="306" r:id="rId7"/>
    <p:sldId id="307" r:id="rId8"/>
    <p:sldId id="308" r:id="rId9"/>
    <p:sldId id="314" r:id="rId10"/>
    <p:sldId id="315" r:id="rId11"/>
    <p:sldId id="336" r:id="rId12"/>
    <p:sldId id="316" r:id="rId13"/>
    <p:sldId id="317" r:id="rId14"/>
    <p:sldId id="318" r:id="rId15"/>
    <p:sldId id="337" r:id="rId16"/>
    <p:sldId id="321" r:id="rId17"/>
    <p:sldId id="322" r:id="rId18"/>
    <p:sldId id="324" r:id="rId19"/>
    <p:sldId id="325" r:id="rId20"/>
    <p:sldId id="326" r:id="rId21"/>
    <p:sldId id="327" r:id="rId22"/>
    <p:sldId id="338" r:id="rId23"/>
    <p:sldId id="319" r:id="rId24"/>
    <p:sldId id="320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30" r:id="rId36"/>
    <p:sldId id="331" r:id="rId37"/>
    <p:sldId id="335" r:id="rId38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DBEE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0" autoAdjust="0"/>
    <p:restoredTop sz="88511" autoAdjust="0"/>
  </p:normalViewPr>
  <p:slideViewPr>
    <p:cSldViewPr>
      <p:cViewPr>
        <p:scale>
          <a:sx n="81" d="100"/>
          <a:sy n="81" d="100"/>
        </p:scale>
        <p:origin x="-1531" y="-7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LB\Documents\Projet\C3D_GAMES\WIPEOUT_TRUNK_PRECIS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&#233;moires\ULB\SABOUREAU%20Pauline\Ma2%20Ost&#233;o\Statistique\Tableau%20stat%20final%205+graph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&#233;moires\ULB\SABOUREAU%20Pauline\Ma2%20Ost&#233;o\Statistique\Tableau%20stat%20final%205+graph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&#233;moires\ULB\SABOUREAU%20Pauline\Ma2%20Ost&#233;o\Statistique\Tableau%20stat%20final%205+graph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/>
              <a:t>Trunk control</a:t>
            </a:r>
          </a:p>
        </c:rich>
      </c:tx>
      <c:layout>
        <c:manualLayout>
          <c:xMode val="edge"/>
          <c:yMode val="edge"/>
          <c:x val="0.37338211313798403"/>
          <c:y val="4.5454552233141293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Time</c:v>
          </c:tx>
          <c:spPr>
            <a:ln w="28575">
              <a:noFill/>
            </a:ln>
          </c:spPr>
          <c:trendline>
            <c:trendlineType val="poly"/>
            <c:order val="2"/>
            <c:dispRSqr val="1"/>
            <c:dispEq val="0"/>
            <c:trendlineLbl>
              <c:layout>
                <c:manualLayout>
                  <c:x val="-0.1214935476815398"/>
                  <c:y val="0.29886487998076711"/>
                </c:manualLayout>
              </c:layout>
              <c:numFmt formatCode="General" sourceLinked="0"/>
            </c:trendlineLbl>
          </c:trendline>
          <c:xVal>
            <c:numRef>
              <c:f>Feuil1!$D$1:$D$52</c:f>
              <c:numCache>
                <c:formatCode>General</c:formatCode>
                <c:ptCount val="52"/>
                <c:pt idx="0">
                  <c:v>11</c:v>
                </c:pt>
                <c:pt idx="1">
                  <c:v>15</c:v>
                </c:pt>
                <c:pt idx="2">
                  <c:v>11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12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7</c:v>
                </c:pt>
                <c:pt idx="11">
                  <c:v>5</c:v>
                </c:pt>
                <c:pt idx="12">
                  <c:v>9</c:v>
                </c:pt>
                <c:pt idx="13">
                  <c:v>11</c:v>
                </c:pt>
                <c:pt idx="14">
                  <c:v>11</c:v>
                </c:pt>
                <c:pt idx="15">
                  <c:v>7</c:v>
                </c:pt>
                <c:pt idx="16">
                  <c:v>5</c:v>
                </c:pt>
                <c:pt idx="17">
                  <c:v>11</c:v>
                </c:pt>
                <c:pt idx="18">
                  <c:v>22</c:v>
                </c:pt>
                <c:pt idx="19">
                  <c:v>23</c:v>
                </c:pt>
                <c:pt idx="20">
                  <c:v>24</c:v>
                </c:pt>
                <c:pt idx="21">
                  <c:v>25</c:v>
                </c:pt>
                <c:pt idx="22">
                  <c:v>23</c:v>
                </c:pt>
                <c:pt idx="23">
                  <c:v>20</c:v>
                </c:pt>
                <c:pt idx="24">
                  <c:v>19</c:v>
                </c:pt>
                <c:pt idx="25">
                  <c:v>18</c:v>
                </c:pt>
                <c:pt idx="26">
                  <c:v>23</c:v>
                </c:pt>
                <c:pt idx="27">
                  <c:v>40</c:v>
                </c:pt>
                <c:pt idx="28">
                  <c:v>22</c:v>
                </c:pt>
                <c:pt idx="29">
                  <c:v>21</c:v>
                </c:pt>
                <c:pt idx="30">
                  <c:v>20</c:v>
                </c:pt>
                <c:pt idx="31">
                  <c:v>35</c:v>
                </c:pt>
                <c:pt idx="32">
                  <c:v>38</c:v>
                </c:pt>
                <c:pt idx="33">
                  <c:v>40</c:v>
                </c:pt>
                <c:pt idx="34">
                  <c:v>35</c:v>
                </c:pt>
                <c:pt idx="35">
                  <c:v>28</c:v>
                </c:pt>
                <c:pt idx="36">
                  <c:v>27</c:v>
                </c:pt>
                <c:pt idx="37">
                  <c:v>22</c:v>
                </c:pt>
                <c:pt idx="38">
                  <c:v>83</c:v>
                </c:pt>
                <c:pt idx="39">
                  <c:v>69</c:v>
                </c:pt>
                <c:pt idx="40">
                  <c:v>79</c:v>
                </c:pt>
                <c:pt idx="41">
                  <c:v>87</c:v>
                </c:pt>
                <c:pt idx="42">
                  <c:v>93</c:v>
                </c:pt>
                <c:pt idx="43">
                  <c:v>85</c:v>
                </c:pt>
                <c:pt idx="44">
                  <c:v>79</c:v>
                </c:pt>
                <c:pt idx="45">
                  <c:v>91</c:v>
                </c:pt>
                <c:pt idx="46">
                  <c:v>83</c:v>
                </c:pt>
                <c:pt idx="47">
                  <c:v>86</c:v>
                </c:pt>
                <c:pt idx="48">
                  <c:v>87</c:v>
                </c:pt>
                <c:pt idx="49">
                  <c:v>80</c:v>
                </c:pt>
                <c:pt idx="50">
                  <c:v>83</c:v>
                </c:pt>
                <c:pt idx="51">
                  <c:v>68</c:v>
                </c:pt>
              </c:numCache>
            </c:numRef>
          </c:xVal>
          <c:yVal>
            <c:numRef>
              <c:f>Feuil1!$B$1:$B$52</c:f>
              <c:numCache>
                <c:formatCode>General</c:formatCode>
                <c:ptCount val="52"/>
                <c:pt idx="0">
                  <c:v>47.4</c:v>
                </c:pt>
                <c:pt idx="1">
                  <c:v>35.166666666666664</c:v>
                </c:pt>
                <c:pt idx="2">
                  <c:v>24.566666666666666</c:v>
                </c:pt>
                <c:pt idx="3">
                  <c:v>38.299999999999997</c:v>
                </c:pt>
                <c:pt idx="4">
                  <c:v>27.066666666666666</c:v>
                </c:pt>
                <c:pt idx="5">
                  <c:v>50.866666666666667</c:v>
                </c:pt>
                <c:pt idx="6">
                  <c:v>31.266666666666666</c:v>
                </c:pt>
                <c:pt idx="7">
                  <c:v>38.766666666666666</c:v>
                </c:pt>
                <c:pt idx="8">
                  <c:v>46.866666666666667</c:v>
                </c:pt>
                <c:pt idx="9">
                  <c:v>49</c:v>
                </c:pt>
                <c:pt idx="10">
                  <c:v>91.833333333333329</c:v>
                </c:pt>
                <c:pt idx="11">
                  <c:v>103.16666666666667</c:v>
                </c:pt>
                <c:pt idx="12">
                  <c:v>45.866666666666667</c:v>
                </c:pt>
                <c:pt idx="13">
                  <c:v>100.3</c:v>
                </c:pt>
                <c:pt idx="14">
                  <c:v>25.9</c:v>
                </c:pt>
                <c:pt idx="15">
                  <c:v>73.033333333333331</c:v>
                </c:pt>
                <c:pt idx="16">
                  <c:v>128.13333333333333</c:v>
                </c:pt>
                <c:pt idx="17">
                  <c:v>58.966666670000002</c:v>
                </c:pt>
                <c:pt idx="18">
                  <c:v>31.533333330000001</c:v>
                </c:pt>
                <c:pt idx="19">
                  <c:v>17.333333329999999</c:v>
                </c:pt>
                <c:pt idx="20">
                  <c:v>29.766666669999999</c:v>
                </c:pt>
                <c:pt idx="21">
                  <c:v>29.333333329999999</c:v>
                </c:pt>
                <c:pt idx="22">
                  <c:v>19.133333329999999</c:v>
                </c:pt>
                <c:pt idx="23">
                  <c:v>16.399999999999999</c:v>
                </c:pt>
                <c:pt idx="24">
                  <c:v>15</c:v>
                </c:pt>
                <c:pt idx="25">
                  <c:v>18.7</c:v>
                </c:pt>
                <c:pt idx="26">
                  <c:v>43.066666669999996</c:v>
                </c:pt>
                <c:pt idx="27">
                  <c:v>70.099999999999994</c:v>
                </c:pt>
                <c:pt idx="28">
                  <c:v>35.233333330000001</c:v>
                </c:pt>
                <c:pt idx="29">
                  <c:v>31.9</c:v>
                </c:pt>
                <c:pt idx="30">
                  <c:v>37.033333329999998</c:v>
                </c:pt>
                <c:pt idx="31">
                  <c:v>44.933333330000004</c:v>
                </c:pt>
                <c:pt idx="32">
                  <c:v>57.266666669999999</c:v>
                </c:pt>
                <c:pt idx="33">
                  <c:v>65.333333330000002</c:v>
                </c:pt>
                <c:pt idx="34">
                  <c:v>34.966666670000002</c:v>
                </c:pt>
                <c:pt idx="35">
                  <c:v>29.56666667</c:v>
                </c:pt>
                <c:pt idx="36">
                  <c:v>25.3</c:v>
                </c:pt>
                <c:pt idx="37">
                  <c:v>22.233333330000001</c:v>
                </c:pt>
                <c:pt idx="38">
                  <c:v>158.7666667</c:v>
                </c:pt>
                <c:pt idx="39">
                  <c:v>108.4666667</c:v>
                </c:pt>
                <c:pt idx="40">
                  <c:v>139.2666667</c:v>
                </c:pt>
                <c:pt idx="41">
                  <c:v>154.46666669999999</c:v>
                </c:pt>
                <c:pt idx="42">
                  <c:v>113.33333330000001</c:v>
                </c:pt>
                <c:pt idx="43">
                  <c:v>78.666666669999998</c:v>
                </c:pt>
                <c:pt idx="44">
                  <c:v>79.599999999999994</c:v>
                </c:pt>
                <c:pt idx="45">
                  <c:v>111.2333333</c:v>
                </c:pt>
                <c:pt idx="46">
                  <c:v>157.2666667</c:v>
                </c:pt>
                <c:pt idx="47">
                  <c:v>119.1333333</c:v>
                </c:pt>
                <c:pt idx="48">
                  <c:v>300.03333329999998</c:v>
                </c:pt>
                <c:pt idx="49">
                  <c:v>109.2666667</c:v>
                </c:pt>
                <c:pt idx="50">
                  <c:v>69.666666669999998</c:v>
                </c:pt>
                <c:pt idx="51">
                  <c:v>89.633333329999999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4910720"/>
        <c:axId val="114912640"/>
      </c:scatterChart>
      <c:scatterChart>
        <c:scatterStyle val="lineMarker"/>
        <c:varyColors val="0"/>
        <c:ser>
          <c:idx val="1"/>
          <c:order val="1"/>
          <c:tx>
            <c:v>Precision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chemeClr val="tx1"/>
              </a:solidFill>
            </c:spPr>
          </c:marker>
          <c:trendline>
            <c:trendlineType val="poly"/>
            <c:order val="2"/>
            <c:dispRSqr val="1"/>
            <c:dispEq val="0"/>
            <c:trendlineLbl>
              <c:layout>
                <c:manualLayout>
                  <c:x val="0.14410487751531059"/>
                  <c:y val="-2.9150345915287645E-2"/>
                </c:manualLayout>
              </c:layout>
              <c:numFmt formatCode="General" sourceLinked="0"/>
            </c:trendlineLbl>
          </c:trendline>
          <c:xVal>
            <c:numRef>
              <c:f>Feuil1!$D$1:$D$52</c:f>
              <c:numCache>
                <c:formatCode>General</c:formatCode>
                <c:ptCount val="52"/>
                <c:pt idx="0">
                  <c:v>11</c:v>
                </c:pt>
                <c:pt idx="1">
                  <c:v>15</c:v>
                </c:pt>
                <c:pt idx="2">
                  <c:v>11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12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7</c:v>
                </c:pt>
                <c:pt idx="11">
                  <c:v>5</c:v>
                </c:pt>
                <c:pt idx="12">
                  <c:v>9</c:v>
                </c:pt>
                <c:pt idx="13">
                  <c:v>11</c:v>
                </c:pt>
                <c:pt idx="14">
                  <c:v>11</c:v>
                </c:pt>
                <c:pt idx="15">
                  <c:v>7</c:v>
                </c:pt>
                <c:pt idx="16">
                  <c:v>5</c:v>
                </c:pt>
                <c:pt idx="17">
                  <c:v>11</c:v>
                </c:pt>
                <c:pt idx="18">
                  <c:v>22</c:v>
                </c:pt>
                <c:pt idx="19">
                  <c:v>23</c:v>
                </c:pt>
                <c:pt idx="20">
                  <c:v>24</c:v>
                </c:pt>
                <c:pt idx="21">
                  <c:v>25</c:v>
                </c:pt>
                <c:pt idx="22">
                  <c:v>23</c:v>
                </c:pt>
                <c:pt idx="23">
                  <c:v>20</c:v>
                </c:pt>
                <c:pt idx="24">
                  <c:v>19</c:v>
                </c:pt>
                <c:pt idx="25">
                  <c:v>18</c:v>
                </c:pt>
                <c:pt idx="26">
                  <c:v>23</c:v>
                </c:pt>
                <c:pt idx="27">
                  <c:v>40</c:v>
                </c:pt>
                <c:pt idx="28">
                  <c:v>22</c:v>
                </c:pt>
                <c:pt idx="29">
                  <c:v>21</c:v>
                </c:pt>
                <c:pt idx="30">
                  <c:v>20</c:v>
                </c:pt>
                <c:pt idx="31">
                  <c:v>35</c:v>
                </c:pt>
                <c:pt idx="32">
                  <c:v>38</c:v>
                </c:pt>
                <c:pt idx="33">
                  <c:v>40</c:v>
                </c:pt>
                <c:pt idx="34">
                  <c:v>35</c:v>
                </c:pt>
                <c:pt idx="35">
                  <c:v>28</c:v>
                </c:pt>
                <c:pt idx="36">
                  <c:v>27</c:v>
                </c:pt>
                <c:pt idx="37">
                  <c:v>22</c:v>
                </c:pt>
                <c:pt idx="38">
                  <c:v>83</c:v>
                </c:pt>
                <c:pt idx="39">
                  <c:v>69</c:v>
                </c:pt>
                <c:pt idx="40">
                  <c:v>79</c:v>
                </c:pt>
                <c:pt idx="41">
                  <c:v>87</c:v>
                </c:pt>
                <c:pt idx="42">
                  <c:v>93</c:v>
                </c:pt>
                <c:pt idx="43">
                  <c:v>85</c:v>
                </c:pt>
                <c:pt idx="44">
                  <c:v>79</c:v>
                </c:pt>
                <c:pt idx="45">
                  <c:v>91</c:v>
                </c:pt>
                <c:pt idx="46">
                  <c:v>83</c:v>
                </c:pt>
                <c:pt idx="47">
                  <c:v>86</c:v>
                </c:pt>
                <c:pt idx="48">
                  <c:v>87</c:v>
                </c:pt>
                <c:pt idx="49">
                  <c:v>80</c:v>
                </c:pt>
                <c:pt idx="50">
                  <c:v>83</c:v>
                </c:pt>
                <c:pt idx="51">
                  <c:v>68</c:v>
                </c:pt>
              </c:numCache>
            </c:numRef>
          </c:xVal>
          <c:yVal>
            <c:numRef>
              <c:f>Feuil1!$C$1:$C$52</c:f>
              <c:numCache>
                <c:formatCode>General</c:formatCode>
                <c:ptCount val="52"/>
                <c:pt idx="0">
                  <c:v>13.994374120956399</c:v>
                </c:pt>
                <c:pt idx="1">
                  <c:v>5.971563981042654</c:v>
                </c:pt>
                <c:pt idx="2">
                  <c:v>5.4274084124830395</c:v>
                </c:pt>
                <c:pt idx="3">
                  <c:v>12.532637075718014</c:v>
                </c:pt>
                <c:pt idx="4">
                  <c:v>12.315270935960591</c:v>
                </c:pt>
                <c:pt idx="5">
                  <c:v>5.1769331585845348</c:v>
                </c:pt>
                <c:pt idx="6">
                  <c:v>10.554371002132196</c:v>
                </c:pt>
                <c:pt idx="7">
                  <c:v>12.295786758383491</c:v>
                </c:pt>
                <c:pt idx="8">
                  <c:v>13.655761024182079</c:v>
                </c:pt>
                <c:pt idx="9">
                  <c:v>12.857142857142856</c:v>
                </c:pt>
                <c:pt idx="10">
                  <c:v>20.362976406533576</c:v>
                </c:pt>
                <c:pt idx="11">
                  <c:v>15.508885298869144</c:v>
                </c:pt>
                <c:pt idx="12">
                  <c:v>11.700581395348838</c:v>
                </c:pt>
                <c:pt idx="13">
                  <c:v>19.275506812894648</c:v>
                </c:pt>
                <c:pt idx="14">
                  <c:v>4.3758043758043756</c:v>
                </c:pt>
                <c:pt idx="15">
                  <c:v>23.322683706070286</c:v>
                </c:pt>
                <c:pt idx="16">
                  <c:v>25.104058272632674</c:v>
                </c:pt>
                <c:pt idx="17">
                  <c:v>21.876766530000001</c:v>
                </c:pt>
                <c:pt idx="18">
                  <c:v>12.579281180000001</c:v>
                </c:pt>
                <c:pt idx="19">
                  <c:v>8.269230769</c:v>
                </c:pt>
                <c:pt idx="20">
                  <c:v>26.651735720000001</c:v>
                </c:pt>
                <c:pt idx="21">
                  <c:v>9.4318181820000007</c:v>
                </c:pt>
                <c:pt idx="22">
                  <c:v>10.801393729999999</c:v>
                </c:pt>
                <c:pt idx="23">
                  <c:v>5.6910569110000004</c:v>
                </c:pt>
                <c:pt idx="24">
                  <c:v>6.2222222220000001</c:v>
                </c:pt>
                <c:pt idx="25">
                  <c:v>9.9821746880000006</c:v>
                </c:pt>
                <c:pt idx="26">
                  <c:v>5.1083591330000004</c:v>
                </c:pt>
                <c:pt idx="27">
                  <c:v>8.5592011410000008</c:v>
                </c:pt>
                <c:pt idx="28">
                  <c:v>7.56859035</c:v>
                </c:pt>
                <c:pt idx="29">
                  <c:v>7.4190177640000003</c:v>
                </c:pt>
                <c:pt idx="30">
                  <c:v>10.2610261</c:v>
                </c:pt>
                <c:pt idx="31">
                  <c:v>8.8278931749999998</c:v>
                </c:pt>
                <c:pt idx="32">
                  <c:v>13.21303842</c:v>
                </c:pt>
                <c:pt idx="33">
                  <c:v>16.83673469</c:v>
                </c:pt>
                <c:pt idx="34">
                  <c:v>6.9590085799999999</c:v>
                </c:pt>
                <c:pt idx="35">
                  <c:v>8.0045095830000008</c:v>
                </c:pt>
                <c:pt idx="36">
                  <c:v>6.1923583659999997</c:v>
                </c:pt>
                <c:pt idx="37">
                  <c:v>10.044977510000001</c:v>
                </c:pt>
                <c:pt idx="38">
                  <c:v>41.024564349999999</c:v>
                </c:pt>
                <c:pt idx="39">
                  <c:v>24.554394590000001</c:v>
                </c:pt>
                <c:pt idx="40">
                  <c:v>40.449976069999998</c:v>
                </c:pt>
                <c:pt idx="41">
                  <c:v>50.28053517</c:v>
                </c:pt>
                <c:pt idx="42">
                  <c:v>34.205882350000003</c:v>
                </c:pt>
                <c:pt idx="43">
                  <c:v>59.703389829999999</c:v>
                </c:pt>
                <c:pt idx="44">
                  <c:v>20.854271359999998</c:v>
                </c:pt>
                <c:pt idx="45">
                  <c:v>35.121366500000001</c:v>
                </c:pt>
                <c:pt idx="46">
                  <c:v>32.768122089999999</c:v>
                </c:pt>
                <c:pt idx="47">
                  <c:v>53.357582540000003</c:v>
                </c:pt>
                <c:pt idx="48">
                  <c:v>53.194089550000001</c:v>
                </c:pt>
                <c:pt idx="49">
                  <c:v>19.58511287</c:v>
                </c:pt>
                <c:pt idx="50">
                  <c:v>57.32057416</c:v>
                </c:pt>
                <c:pt idx="51">
                  <c:v>18.073633319999999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4920832"/>
        <c:axId val="114918912"/>
      </c:scatterChart>
      <c:valAx>
        <c:axId val="114910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4912640"/>
        <c:crosses val="autoZero"/>
        <c:crossBetween val="midCat"/>
      </c:valAx>
      <c:valAx>
        <c:axId val="114912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Time (s)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4910720"/>
        <c:crosses val="autoZero"/>
        <c:crossBetween val="midCat"/>
      </c:valAx>
      <c:valAx>
        <c:axId val="11491891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Precision (%)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4920832"/>
        <c:crosses val="max"/>
        <c:crossBetween val="midCat"/>
      </c:valAx>
      <c:valAx>
        <c:axId val="114920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4918912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02733676840652"/>
          <c:y val="2.8737206392500596E-2"/>
          <c:w val="0.8124933259842757"/>
          <c:h val="0.69496948898392608"/>
        </c:manualLayout>
      </c:layout>
      <c:scatterChart>
        <c:scatterStyle val="lineMarker"/>
        <c:varyColors val="0"/>
        <c:ser>
          <c:idx val="0"/>
          <c:order val="0"/>
          <c:tx>
            <c:v>lbpFA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70C0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'ONE SUBJECT'!$F$3:$F$11</c:f>
              <c:numCache>
                <c:formatCode>General</c:formatCode>
                <c:ptCount val="9"/>
                <c:pt idx="0">
                  <c:v>0.76300000000000001</c:v>
                </c:pt>
                <c:pt idx="1">
                  <c:v>0.66400000000000003</c:v>
                </c:pt>
                <c:pt idx="2">
                  <c:v>0.66599999999999993</c:v>
                </c:pt>
                <c:pt idx="3">
                  <c:v>2.242</c:v>
                </c:pt>
                <c:pt idx="4">
                  <c:v>2.35</c:v>
                </c:pt>
                <c:pt idx="5">
                  <c:v>2.2789999999999999</c:v>
                </c:pt>
                <c:pt idx="6">
                  <c:v>1.3009999999999999</c:v>
                </c:pt>
                <c:pt idx="7">
                  <c:v>1.2370000000000001</c:v>
                </c:pt>
                <c:pt idx="8">
                  <c:v>1.244</c:v>
                </c:pt>
              </c:numCache>
            </c:numRef>
          </c:xVal>
          <c:yVal>
            <c:numRef>
              <c:f>'ONE SUBJECT'!$J$3:$J$11</c:f>
              <c:numCache>
                <c:formatCode>General</c:formatCode>
                <c:ptCount val="9"/>
                <c:pt idx="0">
                  <c:v>0.76500000000000001</c:v>
                </c:pt>
                <c:pt idx="1">
                  <c:v>0.8095</c:v>
                </c:pt>
                <c:pt idx="2">
                  <c:v>0.81599999999999995</c:v>
                </c:pt>
                <c:pt idx="3">
                  <c:v>0.41749999999999998</c:v>
                </c:pt>
                <c:pt idx="4">
                  <c:v>0.41249999999999998</c:v>
                </c:pt>
                <c:pt idx="5">
                  <c:v>0.41749999999999998</c:v>
                </c:pt>
                <c:pt idx="6">
                  <c:v>0.53</c:v>
                </c:pt>
                <c:pt idx="7">
                  <c:v>0.54249999999999998</c:v>
                </c:pt>
                <c:pt idx="8">
                  <c:v>0.54400000000000004</c:v>
                </c:pt>
              </c:numCache>
            </c:numRef>
          </c:yVal>
          <c:smooth val="0"/>
        </c:ser>
        <c:ser>
          <c:idx val="1"/>
          <c:order val="1"/>
          <c:tx>
            <c:v>lbpFC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xVal>
            <c:numRef>
              <c:f>'ONE SUBJECT'!$F$48:$F$56</c:f>
              <c:numCache>
                <c:formatCode>General</c:formatCode>
                <c:ptCount val="9"/>
                <c:pt idx="0">
                  <c:v>1.0940000000000001</c:v>
                </c:pt>
                <c:pt idx="1">
                  <c:v>1.056</c:v>
                </c:pt>
                <c:pt idx="2">
                  <c:v>1.07</c:v>
                </c:pt>
                <c:pt idx="3">
                  <c:v>0.78500000000000003</c:v>
                </c:pt>
                <c:pt idx="4">
                  <c:v>0.83200000000000007</c:v>
                </c:pt>
                <c:pt idx="5">
                  <c:v>0.66400000000000003</c:v>
                </c:pt>
                <c:pt idx="6">
                  <c:v>1.6869999999999998</c:v>
                </c:pt>
                <c:pt idx="7">
                  <c:v>1.6440000000000001</c:v>
                </c:pt>
                <c:pt idx="8">
                  <c:v>1.8130000000000002</c:v>
                </c:pt>
              </c:numCache>
            </c:numRef>
          </c:xVal>
          <c:yVal>
            <c:numRef>
              <c:f>'ONE SUBJECT'!$J$48:$J$56</c:f>
              <c:numCache>
                <c:formatCode>General</c:formatCode>
                <c:ptCount val="9"/>
                <c:pt idx="0">
                  <c:v>0.52249999999999996</c:v>
                </c:pt>
                <c:pt idx="1">
                  <c:v>0.53</c:v>
                </c:pt>
                <c:pt idx="2">
                  <c:v>0.50900000000000001</c:v>
                </c:pt>
                <c:pt idx="3">
                  <c:v>0.58599999999999997</c:v>
                </c:pt>
                <c:pt idx="4">
                  <c:v>0.57150000000000001</c:v>
                </c:pt>
                <c:pt idx="5">
                  <c:v>0.627</c:v>
                </c:pt>
                <c:pt idx="6">
                  <c:v>0.4</c:v>
                </c:pt>
                <c:pt idx="7">
                  <c:v>0.39300000000000002</c:v>
                </c:pt>
                <c:pt idx="8">
                  <c:v>0.35849999999999999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851648"/>
        <c:axId val="117858304"/>
      </c:scatterChart>
      <c:valAx>
        <c:axId val="117851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Velocity (m/s)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58304"/>
        <c:crosses val="autoZero"/>
        <c:crossBetween val="midCat"/>
      </c:valAx>
      <c:valAx>
        <c:axId val="1178583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ysClr val="windowText" lastClr="000000"/>
                    </a:solidFill>
                  </a:rPr>
                  <a:t>Step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516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lbpFA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70C0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31750">
                <a:solidFill>
                  <a:srgbClr val="00B0F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9.7239450458613663E-3"/>
                  <c:y val="-0.17342669390901011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00B0F0"/>
                        </a:solidFill>
                      </a:defRPr>
                    </a:pPr>
                    <a:r>
                      <a:rPr lang="en-US" baseline="0"/>
                      <a:t>R² = 0,87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trendline>
            <c:spPr>
              <a:ln w="28575">
                <a:solidFill>
                  <a:srgbClr val="C00000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8.3750505805165382E-2"/>
                  <c:y val="-6.0601990403844015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C00000"/>
                        </a:solidFill>
                      </a:defRPr>
                    </a:pPr>
                    <a:r>
                      <a:rPr lang="en-US" baseline="0" dirty="0"/>
                      <a:t>R² = </a:t>
                    </a:r>
                    <a:r>
                      <a:rPr lang="en-US" baseline="0" dirty="0" smtClean="0"/>
                      <a:t>0,99</a:t>
                    </a:r>
                    <a:endParaRPr lang="en-US" dirty="0"/>
                  </a:p>
                </c:rich>
              </c:tx>
              <c:numFmt formatCode="General" sourceLinked="0"/>
            </c:trendlineLbl>
          </c:trendline>
          <c:xVal>
            <c:numRef>
              <c:f>'ONE SUBJECT'!$F$3:$F$11</c:f>
              <c:numCache>
                <c:formatCode>General</c:formatCode>
                <c:ptCount val="9"/>
                <c:pt idx="0">
                  <c:v>0.76300000000000001</c:v>
                </c:pt>
                <c:pt idx="1">
                  <c:v>0.66400000000000003</c:v>
                </c:pt>
                <c:pt idx="2">
                  <c:v>0.66599999999999993</c:v>
                </c:pt>
                <c:pt idx="3">
                  <c:v>2.242</c:v>
                </c:pt>
                <c:pt idx="4">
                  <c:v>2.35</c:v>
                </c:pt>
                <c:pt idx="5">
                  <c:v>2.2789999999999999</c:v>
                </c:pt>
                <c:pt idx="6">
                  <c:v>1.3009999999999999</c:v>
                </c:pt>
                <c:pt idx="7">
                  <c:v>1.2370000000000001</c:v>
                </c:pt>
                <c:pt idx="8">
                  <c:v>1.244</c:v>
                </c:pt>
              </c:numCache>
            </c:numRef>
          </c:xVal>
          <c:yVal>
            <c:numRef>
              <c:f>'ONE SUBJECT'!$J$3:$J$11</c:f>
              <c:numCache>
                <c:formatCode>General</c:formatCode>
                <c:ptCount val="9"/>
                <c:pt idx="0">
                  <c:v>0.76500000000000001</c:v>
                </c:pt>
                <c:pt idx="1">
                  <c:v>0.8095</c:v>
                </c:pt>
                <c:pt idx="2">
                  <c:v>0.81599999999999995</c:v>
                </c:pt>
                <c:pt idx="3">
                  <c:v>0.41749999999999998</c:v>
                </c:pt>
                <c:pt idx="4">
                  <c:v>0.41249999999999998</c:v>
                </c:pt>
                <c:pt idx="5">
                  <c:v>0.41749999999999998</c:v>
                </c:pt>
                <c:pt idx="6">
                  <c:v>0.53</c:v>
                </c:pt>
                <c:pt idx="7">
                  <c:v>0.54249999999999998</c:v>
                </c:pt>
                <c:pt idx="8">
                  <c:v>0.54400000000000004</c:v>
                </c:pt>
              </c:numCache>
            </c:numRef>
          </c:yVal>
          <c:smooth val="0"/>
        </c:ser>
        <c:ser>
          <c:idx val="1"/>
          <c:order val="1"/>
          <c:tx>
            <c:v>lbpFC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trendline>
            <c:spPr>
              <a:ln w="31750">
                <a:solidFill>
                  <a:srgbClr val="00B0F0"/>
                </a:solidFill>
                <a:prstDash val="sysDot"/>
              </a:ln>
            </c:spPr>
            <c:trendlineType val="linear"/>
            <c:dispRSqr val="1"/>
            <c:dispEq val="1"/>
            <c:trendlineLbl>
              <c:layout>
                <c:manualLayout>
                  <c:x val="-5.3009273179636572E-2"/>
                  <c:y val="2.5664032121430952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00B0F0"/>
                        </a:solidFill>
                      </a:defRPr>
                    </a:pPr>
                    <a:r>
                      <a:rPr lang="en-US" baseline="0"/>
                      <a:t>R² = 0,99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trendline>
            <c:spPr>
              <a:ln w="31750">
                <a:solidFill>
                  <a:srgbClr val="C00000"/>
                </a:solidFill>
                <a:prstDash val="dash"/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2.1421804305128175E-2"/>
                  <c:y val="8.9572729766137102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rgbClr val="C00000"/>
                        </a:solidFill>
                      </a:defRPr>
                    </a:pPr>
                    <a:r>
                      <a:rPr lang="en-US" baseline="0"/>
                      <a:t>R² = 0,99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'ONE SUBJECT'!$F$48:$F$56</c:f>
              <c:numCache>
                <c:formatCode>General</c:formatCode>
                <c:ptCount val="9"/>
                <c:pt idx="0">
                  <c:v>1.0940000000000001</c:v>
                </c:pt>
                <c:pt idx="1">
                  <c:v>1.056</c:v>
                </c:pt>
                <c:pt idx="2">
                  <c:v>1.07</c:v>
                </c:pt>
                <c:pt idx="3">
                  <c:v>0.78500000000000003</c:v>
                </c:pt>
                <c:pt idx="4">
                  <c:v>0.83200000000000007</c:v>
                </c:pt>
                <c:pt idx="5">
                  <c:v>0.66400000000000003</c:v>
                </c:pt>
                <c:pt idx="6">
                  <c:v>1.6869999999999998</c:v>
                </c:pt>
                <c:pt idx="7">
                  <c:v>1.6440000000000001</c:v>
                </c:pt>
                <c:pt idx="8">
                  <c:v>1.8130000000000002</c:v>
                </c:pt>
              </c:numCache>
            </c:numRef>
          </c:xVal>
          <c:yVal>
            <c:numRef>
              <c:f>'ONE SUBJECT'!$J$48:$J$56</c:f>
              <c:numCache>
                <c:formatCode>General</c:formatCode>
                <c:ptCount val="9"/>
                <c:pt idx="0">
                  <c:v>0.52249999999999996</c:v>
                </c:pt>
                <c:pt idx="1">
                  <c:v>0.53</c:v>
                </c:pt>
                <c:pt idx="2">
                  <c:v>0.50900000000000001</c:v>
                </c:pt>
                <c:pt idx="3">
                  <c:v>0.58599999999999997</c:v>
                </c:pt>
                <c:pt idx="4">
                  <c:v>0.57150000000000001</c:v>
                </c:pt>
                <c:pt idx="5">
                  <c:v>0.627</c:v>
                </c:pt>
                <c:pt idx="6">
                  <c:v>0.4</c:v>
                </c:pt>
                <c:pt idx="7">
                  <c:v>0.39300000000000002</c:v>
                </c:pt>
                <c:pt idx="8">
                  <c:v>0.35849999999999999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439936"/>
        <c:axId val="118441856"/>
      </c:scatterChart>
      <c:valAx>
        <c:axId val="118439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Velocity (m/s)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41856"/>
        <c:crosses val="autoZero"/>
        <c:crossBetween val="midCat"/>
      </c:valAx>
      <c:valAx>
        <c:axId val="1184418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ysClr val="windowText" lastClr="000000"/>
                    </a:solidFill>
                  </a:rPr>
                  <a:t>Step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4399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lbpFA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rgbClr val="0070C0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'ONE SUBJECT'!$F$3:$F$11</c:f>
              <c:numCache>
                <c:formatCode>General</c:formatCode>
                <c:ptCount val="9"/>
                <c:pt idx="0">
                  <c:v>0.76300000000000001</c:v>
                </c:pt>
                <c:pt idx="1">
                  <c:v>0.66400000000000003</c:v>
                </c:pt>
                <c:pt idx="2">
                  <c:v>0.66599999999999993</c:v>
                </c:pt>
                <c:pt idx="3">
                  <c:v>2.242</c:v>
                </c:pt>
                <c:pt idx="4">
                  <c:v>2.35</c:v>
                </c:pt>
                <c:pt idx="5">
                  <c:v>2.2789999999999999</c:v>
                </c:pt>
                <c:pt idx="6">
                  <c:v>1.3009999999999999</c:v>
                </c:pt>
                <c:pt idx="7">
                  <c:v>1.2370000000000001</c:v>
                </c:pt>
                <c:pt idx="8">
                  <c:v>1.244</c:v>
                </c:pt>
              </c:numCache>
            </c:numRef>
          </c:xVal>
          <c:yVal>
            <c:numRef>
              <c:f>'ONE SUBJECT'!$J$3:$J$11</c:f>
              <c:numCache>
                <c:formatCode>General</c:formatCode>
                <c:ptCount val="9"/>
                <c:pt idx="0">
                  <c:v>0.76500000000000001</c:v>
                </c:pt>
                <c:pt idx="1">
                  <c:v>0.8095</c:v>
                </c:pt>
                <c:pt idx="2">
                  <c:v>0.81599999999999995</c:v>
                </c:pt>
                <c:pt idx="3">
                  <c:v>0.41749999999999998</c:v>
                </c:pt>
                <c:pt idx="4">
                  <c:v>0.41249999999999998</c:v>
                </c:pt>
                <c:pt idx="5">
                  <c:v>0.41749999999999998</c:v>
                </c:pt>
                <c:pt idx="6">
                  <c:v>0.53</c:v>
                </c:pt>
                <c:pt idx="7">
                  <c:v>0.54249999999999998</c:v>
                </c:pt>
                <c:pt idx="8">
                  <c:v>0.54400000000000004</c:v>
                </c:pt>
              </c:numCache>
            </c:numRef>
          </c:yVal>
          <c:smooth val="0"/>
        </c:ser>
        <c:ser>
          <c:idx val="1"/>
          <c:order val="1"/>
          <c:tx>
            <c:v>lbpFC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xVal>
            <c:numRef>
              <c:f>'ONE SUBJECT'!$F$48:$F$56</c:f>
              <c:numCache>
                <c:formatCode>General</c:formatCode>
                <c:ptCount val="9"/>
                <c:pt idx="0">
                  <c:v>1.0940000000000001</c:v>
                </c:pt>
                <c:pt idx="1">
                  <c:v>1.056</c:v>
                </c:pt>
                <c:pt idx="2">
                  <c:v>1.07</c:v>
                </c:pt>
                <c:pt idx="3">
                  <c:v>0.78500000000000003</c:v>
                </c:pt>
                <c:pt idx="4">
                  <c:v>0.83200000000000007</c:v>
                </c:pt>
                <c:pt idx="5">
                  <c:v>0.66400000000000003</c:v>
                </c:pt>
                <c:pt idx="6">
                  <c:v>1.6869999999999998</c:v>
                </c:pt>
                <c:pt idx="7">
                  <c:v>1.6440000000000001</c:v>
                </c:pt>
                <c:pt idx="8">
                  <c:v>1.8130000000000002</c:v>
                </c:pt>
              </c:numCache>
            </c:numRef>
          </c:xVal>
          <c:yVal>
            <c:numRef>
              <c:f>'ONE SUBJECT'!$J$48:$J$56</c:f>
              <c:numCache>
                <c:formatCode>General</c:formatCode>
                <c:ptCount val="9"/>
                <c:pt idx="0">
                  <c:v>0.52249999999999996</c:v>
                </c:pt>
                <c:pt idx="1">
                  <c:v>0.53</c:v>
                </c:pt>
                <c:pt idx="2">
                  <c:v>0.50900000000000001</c:v>
                </c:pt>
                <c:pt idx="3">
                  <c:v>0.58599999999999997</c:v>
                </c:pt>
                <c:pt idx="4">
                  <c:v>0.57150000000000001</c:v>
                </c:pt>
                <c:pt idx="5">
                  <c:v>0.627</c:v>
                </c:pt>
                <c:pt idx="6">
                  <c:v>0.4</c:v>
                </c:pt>
                <c:pt idx="7">
                  <c:v>0.39300000000000002</c:v>
                </c:pt>
                <c:pt idx="8">
                  <c:v>0.35849999999999999</c:v>
                </c:pt>
              </c:numCache>
            </c:numRef>
          </c:yVal>
          <c:smooth val="0"/>
        </c:ser>
        <c:ser>
          <c:idx val="3"/>
          <c:order val="2"/>
          <c:tx>
            <c:v>hsFA</c:v>
          </c:tx>
          <c:spPr>
            <a:ln w="28575">
              <a:noFill/>
            </a:ln>
          </c:spPr>
          <c:marker>
            <c:symbol val="triangle"/>
            <c:size val="10"/>
            <c:spPr>
              <a:solidFill>
                <a:schemeClr val="bg1"/>
              </a:solidFill>
              <a:ln w="12700">
                <a:solidFill>
                  <a:schemeClr val="accent3">
                    <a:lumMod val="75000"/>
                  </a:schemeClr>
                </a:solidFill>
              </a:ln>
            </c:spPr>
          </c:marker>
          <c:trendline>
            <c:spPr>
              <a:ln w="25400">
                <a:solidFill>
                  <a:srgbClr val="C00000"/>
                </a:solidFill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7.6782863119203362E-3"/>
                  <c:y val="-0.10682635198243061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rgbClr val="C00000"/>
                        </a:solidFill>
                      </a:defRPr>
                    </a:pPr>
                    <a:r>
                      <a:rPr lang="en-US" baseline="0"/>
                      <a:t>R² = 0,99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trendline>
            <c:spPr>
              <a:ln w="25400">
                <a:solidFill>
                  <a:srgbClr val="00B0F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-6.4731584322805805E-2"/>
                  <c:y val="-0.15613392720596972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rgbClr val="00B0F0"/>
                        </a:solidFill>
                      </a:defRPr>
                    </a:pPr>
                    <a:r>
                      <a:rPr lang="en-US" baseline="0"/>
                      <a:t>R² = 0,98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[2]fulldata!$E$92:$E$101</c:f>
              <c:numCache>
                <c:formatCode>General</c:formatCode>
                <c:ptCount val="10"/>
                <c:pt idx="0">
                  <c:v>1.1790000152587901</c:v>
                </c:pt>
                <c:pt idx="1">
                  <c:v>1.1919999694824199</c:v>
                </c:pt>
                <c:pt idx="2">
                  <c:v>1.1819999694824199</c:v>
                </c:pt>
                <c:pt idx="3">
                  <c:v>1.4419999694824199</c:v>
                </c:pt>
                <c:pt idx="4">
                  <c:v>1.51800003051758</c:v>
                </c:pt>
                <c:pt idx="5">
                  <c:v>1.55</c:v>
                </c:pt>
                <c:pt idx="6">
                  <c:v>2.36</c:v>
                </c:pt>
                <c:pt idx="7">
                  <c:v>2.2869999694824199</c:v>
                </c:pt>
                <c:pt idx="8">
                  <c:v>2.4210000610351599</c:v>
                </c:pt>
                <c:pt idx="9">
                  <c:v>2.4210000610351599</c:v>
                </c:pt>
              </c:numCache>
            </c:numRef>
          </c:xVal>
          <c:yVal>
            <c:numRef>
              <c:f>[2]fulldata!$K$92:$K$101</c:f>
              <c:numCache>
                <c:formatCode>General</c:formatCode>
                <c:ptCount val="10"/>
                <c:pt idx="0">
                  <c:v>0.61500000953674294</c:v>
                </c:pt>
                <c:pt idx="1">
                  <c:v>0.61949998140335105</c:v>
                </c:pt>
                <c:pt idx="2">
                  <c:v>0.62349998950958252</c:v>
                </c:pt>
                <c:pt idx="3">
                  <c:v>0.548000007867813</c:v>
                </c:pt>
                <c:pt idx="4">
                  <c:v>0.52250000834465005</c:v>
                </c:pt>
                <c:pt idx="5">
                  <c:v>0.51950001716613747</c:v>
                </c:pt>
                <c:pt idx="6">
                  <c:v>0.39149999618530251</c:v>
                </c:pt>
                <c:pt idx="7">
                  <c:v>0.40250000357627846</c:v>
                </c:pt>
                <c:pt idx="8">
                  <c:v>0.38250000774860404</c:v>
                </c:pt>
                <c:pt idx="9">
                  <c:v>0.38250000774860404</c:v>
                </c:pt>
              </c:numCache>
            </c:numRef>
          </c:yVal>
          <c:smooth val="0"/>
        </c:ser>
        <c:ser>
          <c:idx val="2"/>
          <c:order val="3"/>
          <c:tx>
            <c:v>hsFC</c:v>
          </c:tx>
          <c:spPr>
            <a:ln w="28575">
              <a:noFill/>
            </a:ln>
          </c:spPr>
          <c:marker>
            <c:symbol val="triangle"/>
            <c:size val="10"/>
            <c:spPr>
              <a:solidFill>
                <a:schemeClr val="accent6"/>
              </a:solidFill>
            </c:spPr>
          </c:marker>
          <c:trendline>
            <c:spPr>
              <a:ln w="25400">
                <a:solidFill>
                  <a:srgbClr val="C00000"/>
                </a:solidFill>
                <a:prstDash val="dash"/>
              </a:ln>
            </c:spPr>
            <c:trendlineType val="poly"/>
            <c:order val="2"/>
            <c:dispRSqr val="1"/>
            <c:dispEq val="1"/>
            <c:trendlineLbl>
              <c:layout>
                <c:manualLayout>
                  <c:x val="-4.5485468863325274E-2"/>
                  <c:y val="5.8059451586712427E-2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rgbClr val="C00000"/>
                        </a:solidFill>
                      </a:defRPr>
                    </a:pPr>
                    <a:r>
                      <a:rPr lang="en-US" baseline="0"/>
                      <a:t>R² = 0,99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trendline>
            <c:spPr>
              <a:ln w="25400">
                <a:solidFill>
                  <a:srgbClr val="00B0F0"/>
                </a:solidFill>
                <a:prstDash val="sysDot"/>
              </a:ln>
            </c:spPr>
            <c:trendlineType val="linear"/>
            <c:dispRSqr val="1"/>
            <c:dispEq val="1"/>
            <c:trendlineLbl>
              <c:layout>
                <c:manualLayout>
                  <c:x val="-9.0570860013249141E-2"/>
                  <c:y val="-2.0255205082310563E-2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rgbClr val="00B0F0"/>
                        </a:solidFill>
                      </a:defRPr>
                    </a:pPr>
                    <a:r>
                      <a:rPr lang="en-US" baseline="0"/>
                      <a:t>R² = 0,93</a:t>
                    </a:r>
                    <a:endParaRPr lang="en-US"/>
                  </a:p>
                </c:rich>
              </c:tx>
              <c:numFmt formatCode="General" sourceLinked="0"/>
            </c:trendlineLbl>
          </c:trendline>
          <c:xVal>
            <c:numRef>
              <c:f>[2]fulldata!$E$212:$E$221</c:f>
              <c:numCache>
                <c:formatCode>General</c:formatCode>
                <c:ptCount val="10"/>
                <c:pt idx="0">
                  <c:v>0.49900001525878901</c:v>
                </c:pt>
                <c:pt idx="1">
                  <c:v>0.48799999237060498</c:v>
                </c:pt>
                <c:pt idx="2">
                  <c:v>0.435</c:v>
                </c:pt>
                <c:pt idx="3">
                  <c:v>0.90599998474121091</c:v>
                </c:pt>
                <c:pt idx="4">
                  <c:v>0.89199996948242199</c:v>
                </c:pt>
                <c:pt idx="5">
                  <c:v>0.89199996948242199</c:v>
                </c:pt>
                <c:pt idx="6">
                  <c:v>1.4380000305175802</c:v>
                </c:pt>
                <c:pt idx="7">
                  <c:v>1.425</c:v>
                </c:pt>
                <c:pt idx="8">
                  <c:v>1.4869999694824199</c:v>
                </c:pt>
                <c:pt idx="9">
                  <c:v>1.4869999694824199</c:v>
                </c:pt>
              </c:numCache>
            </c:numRef>
          </c:xVal>
          <c:yVal>
            <c:numRef>
              <c:f>[2]fulldata!$K$212:$K$221</c:f>
              <c:numCache>
                <c:formatCode>General</c:formatCode>
                <c:ptCount val="10"/>
                <c:pt idx="0">
                  <c:v>0.8560000061988835</c:v>
                </c:pt>
                <c:pt idx="1">
                  <c:v>0.88799998164176941</c:v>
                </c:pt>
                <c:pt idx="2">
                  <c:v>0.94350001215934753</c:v>
                </c:pt>
                <c:pt idx="3">
                  <c:v>0.55799999833106995</c:v>
                </c:pt>
                <c:pt idx="4">
                  <c:v>0.56899997591972351</c:v>
                </c:pt>
                <c:pt idx="5">
                  <c:v>0.56899997591972351</c:v>
                </c:pt>
                <c:pt idx="6">
                  <c:v>0.3849999904632565</c:v>
                </c:pt>
                <c:pt idx="7">
                  <c:v>0.40250000357627852</c:v>
                </c:pt>
                <c:pt idx="8">
                  <c:v>0.39699999988079049</c:v>
                </c:pt>
                <c:pt idx="9">
                  <c:v>0.39699999988079049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951104"/>
        <c:axId val="117957376"/>
      </c:scatterChart>
      <c:valAx>
        <c:axId val="117951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Velocity (m/s)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957376"/>
        <c:crosses val="autoZero"/>
        <c:crossBetween val="midCat"/>
      </c:valAx>
      <c:valAx>
        <c:axId val="1179573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ysClr val="windowText" lastClr="000000"/>
                    </a:solidFill>
                  </a:rPr>
                  <a:t>Step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95110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94174-E2AD-43DB-91D4-AC3572275FDE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20045-5073-4E4F-8DEA-09FB87DF6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80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110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381"/>
            <a:r>
              <a:rPr lang="en-US" dirty="0"/>
              <a:t>24 healthy subjects from 6 to seventeen </a:t>
            </a:r>
            <a:r>
              <a:rPr lang="en-US" dirty="0" err="1"/>
              <a:t>yo</a:t>
            </a:r>
            <a:r>
              <a:rPr lang="en-US" dirty="0"/>
              <a:t>, , 10 children with OBPL and 5 of them after a surgical external rotation of </a:t>
            </a:r>
            <a:r>
              <a:rPr lang="en-US" dirty="0" err="1"/>
              <a:t>humerus</a:t>
            </a:r>
            <a:r>
              <a:rPr lang="en-US" dirty="0"/>
              <a:t> were included in the protocol</a:t>
            </a:r>
          </a:p>
          <a:p>
            <a:pPr defTabSz="990381"/>
            <a:r>
              <a:rPr lang="en-US" dirty="0"/>
              <a:t> Functional &amp; analytic tasks were chosen to cover the maximal mobility of the patient  and were inspired by the clinical « Modified Mallet scale "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A16CE1-BBF2-405A-8A87-81431F1C2640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44002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3200" dirty="0"/>
              <a:t>Tapis de marche « transportable »</a:t>
            </a:r>
          </a:p>
          <a:p>
            <a:pPr lvl="3" indent="-216000">
              <a:buFont typeface="Arial" pitchFamily="34" charset="0"/>
              <a:buChar char="•"/>
            </a:pPr>
            <a:r>
              <a:rPr lang="fr-BE" sz="2600" dirty="0"/>
              <a:t>Capteurs</a:t>
            </a:r>
            <a:r>
              <a:rPr lang="fr-BE" sz="2400" dirty="0"/>
              <a:t> </a:t>
            </a:r>
            <a:r>
              <a:rPr lang="fr-BE" sz="2000" dirty="0"/>
              <a:t>(taille: 1,04 cm</a:t>
            </a:r>
            <a:r>
              <a:rPr lang="fr-BE" sz="2000" baseline="30000" dirty="0"/>
              <a:t>2</a:t>
            </a:r>
            <a:r>
              <a:rPr lang="fr-BE" sz="2000" dirty="0"/>
              <a:t> – centres espacés de 1,27 cm) </a:t>
            </a:r>
            <a:r>
              <a:rPr lang="fr-BE" sz="2600" dirty="0"/>
              <a:t>de type résistifs </a:t>
            </a:r>
            <a:r>
              <a:rPr lang="fr-BE" sz="2600" b="1" dirty="0"/>
              <a:t>sensible aux pressions </a:t>
            </a:r>
            <a:r>
              <a:rPr lang="fr-BE" sz="2600" dirty="0"/>
              <a:t>→ pressions relatives </a:t>
            </a:r>
            <a:r>
              <a:rPr lang="fr-BE" sz="2000" dirty="0"/>
              <a:t>(16 niveaux)</a:t>
            </a:r>
          </a:p>
          <a:p>
            <a:pPr lvl="3" indent="-216000">
              <a:buFont typeface="Arial" pitchFamily="34" charset="0"/>
              <a:buChar char="•"/>
            </a:pPr>
            <a:endParaRPr lang="fr-BE" dirty="0"/>
          </a:p>
          <a:p>
            <a:pPr lvl="3" indent="-216000">
              <a:buFont typeface="Arial" pitchFamily="34" charset="0"/>
              <a:buChar char="•"/>
            </a:pPr>
            <a:r>
              <a:rPr lang="fr-BE" sz="2600" dirty="0"/>
              <a:t>Acquisition des pressions </a:t>
            </a:r>
            <a:r>
              <a:rPr lang="fr-BE" sz="2600" b="1" dirty="0"/>
              <a:t>en dynamique </a:t>
            </a:r>
            <a:r>
              <a:rPr lang="fr-BE" sz="2600" dirty="0"/>
              <a:t>(marche, saut, course) et </a:t>
            </a:r>
            <a:r>
              <a:rPr lang="fr-BE" sz="2600" b="1" dirty="0"/>
              <a:t>en statique </a:t>
            </a:r>
            <a:r>
              <a:rPr lang="fr-BE" sz="2600" dirty="0"/>
              <a:t>(évaluation de l’équilibre postural)</a:t>
            </a:r>
          </a:p>
          <a:p>
            <a:pPr marL="216000" indent="-216000">
              <a:buFont typeface="Wingdings" pitchFamily="2" charset="2"/>
              <a:buChar char="§"/>
            </a:pPr>
            <a:r>
              <a:rPr lang="fr-BE" sz="3000" dirty="0"/>
              <a:t>Mesure…</a:t>
            </a:r>
          </a:p>
          <a:p>
            <a:pPr marL="389736" lvl="1" indent="-216000">
              <a:buFont typeface="Arial" pitchFamily="34" charset="0"/>
              <a:buChar char="•"/>
            </a:pPr>
            <a:r>
              <a:rPr lang="fr-BE" sz="2600" dirty="0"/>
              <a:t>des </a:t>
            </a:r>
            <a:r>
              <a:rPr lang="fr-BE" sz="2600" b="1" dirty="0"/>
              <a:t>paramètres spatio-temporels et des données de pressions </a:t>
            </a:r>
            <a:r>
              <a:rPr lang="fr-BE" sz="2600" dirty="0"/>
              <a:t>(COP, pression relatives,…) </a:t>
            </a:r>
            <a:r>
              <a:rPr lang="fr-BE" sz="2000" dirty="0"/>
              <a:t>pour tout objet (empreinte, </a:t>
            </a:r>
            <a:r>
              <a:rPr lang="fr-BE" sz="2000" dirty="0" err="1"/>
              <a:t>bequille</a:t>
            </a:r>
            <a:r>
              <a:rPr lang="fr-BE" sz="2000" dirty="0"/>
              <a:t>, </a:t>
            </a:r>
            <a:r>
              <a:rPr lang="fr-BE" sz="2000" dirty="0" err="1"/>
              <a:t>ambulateur</a:t>
            </a:r>
            <a:r>
              <a:rPr lang="fr-BE" sz="2000" dirty="0"/>
              <a:t>,…) en contact avec la surface de la piste de marche</a:t>
            </a:r>
            <a:endParaRPr lang="fr-BE" sz="1400" dirty="0"/>
          </a:p>
          <a:p>
            <a:pPr marL="389736" lvl="1" indent="-216000">
              <a:buFont typeface="Arial" pitchFamily="34" charset="0"/>
              <a:buChar char="•"/>
            </a:pPr>
            <a:r>
              <a:rPr lang="fr-BE" sz="2600" dirty="0"/>
              <a:t>du </a:t>
            </a:r>
            <a:r>
              <a:rPr lang="fr-BE" sz="2600" b="1" dirty="0"/>
              <a:t>centre de masse estimé </a:t>
            </a:r>
            <a:r>
              <a:rPr lang="fr-BE" sz="2600" dirty="0"/>
              <a:t>(</a:t>
            </a:r>
            <a:r>
              <a:rPr lang="fr-BE" sz="2600" dirty="0" err="1"/>
              <a:t>COMe</a:t>
            </a:r>
            <a:r>
              <a:rPr lang="fr-BE" sz="2600" dirty="0"/>
              <a:t>)</a:t>
            </a:r>
            <a:endParaRPr lang="fr-BE" sz="1000" b="1" dirty="0"/>
          </a:p>
          <a:p>
            <a:pPr marL="572616" lvl="2" indent="-216000">
              <a:buFont typeface="Wingdings" pitchFamily="2" charset="2"/>
              <a:buChar char="ü"/>
            </a:pPr>
            <a:r>
              <a:rPr lang="fr-BE" sz="2400" dirty="0"/>
              <a:t>Données brutes</a:t>
            </a:r>
          </a:p>
          <a:p>
            <a:pPr marL="572616" lvl="2" indent="-216000">
              <a:buFont typeface="Wingdings" pitchFamily="2" charset="2"/>
              <a:buChar char="ü"/>
            </a:pPr>
            <a:r>
              <a:rPr lang="fr-BE" sz="2400" dirty="0"/>
              <a:t>Tableaux statistiques (moyenne, écart-type, rapport G/D, CV%,…)</a:t>
            </a:r>
          </a:p>
          <a:p>
            <a:pPr marL="572616" lvl="2" indent="-216000">
              <a:buFont typeface="Wingdings" pitchFamily="2" charset="2"/>
              <a:buChar char="ü"/>
            </a:pPr>
            <a:r>
              <a:rPr lang="fr-BE" sz="2400" dirty="0"/>
              <a:t>Graphiques</a:t>
            </a:r>
            <a:endParaRPr lang="fr-BE" sz="500" dirty="0"/>
          </a:p>
          <a:p>
            <a:pPr marL="216000" indent="-216000">
              <a:buFont typeface="Wingdings" pitchFamily="2" charset="2"/>
              <a:buChar char="§"/>
            </a:pPr>
            <a:r>
              <a:rPr lang="fr-BE" sz="3000" dirty="0"/>
              <a:t>Applications en recherche et en clinique </a:t>
            </a:r>
            <a:r>
              <a:rPr lang="fr-BE" sz="3000" dirty="0">
                <a:latin typeface="Times New Roman"/>
                <a:cs typeface="Times New Roman"/>
              </a:rPr>
              <a:t>→</a:t>
            </a:r>
            <a:r>
              <a:rPr lang="fr-BE" sz="3000" dirty="0"/>
              <a:t> Outil d’évaluation et de feedback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110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smtClean="0"/>
              <a:t>CHOIX</a:t>
            </a:r>
            <a:r>
              <a:rPr lang="fr-BE" baseline="0" dirty="0" smtClean="0"/>
              <a:t> dia 2 ou 3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66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smtClean="0"/>
              <a:t>CHOIX</a:t>
            </a:r>
            <a:r>
              <a:rPr lang="fr-BE" baseline="0" dirty="0" smtClean="0"/>
              <a:t> dia 2 ou 3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974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need to develop those velocity profiles came because ST parameters 1) are changing with walking speed and 2) are usually assessed a</a:t>
            </a:r>
            <a:r>
              <a:rPr lang="en-US" dirty="0" smtClean="0"/>
              <a:t>t self-selected speed </a:t>
            </a:r>
            <a:r>
              <a:rPr lang="en-US" baseline="0" dirty="0" smtClean="0"/>
              <a:t>which make it difficult to compare subjects between groups or sessions.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Otherwise, the knowledge of gait velocity and ST parameters patterns can be useful to </a:t>
            </a:r>
            <a:r>
              <a:rPr lang="en-US" dirty="0" smtClean="0"/>
              <a:t>diagnose impairments, evaluate</a:t>
            </a:r>
            <a:r>
              <a:rPr lang="en-US" baseline="0" dirty="0" smtClean="0"/>
              <a:t> </a:t>
            </a:r>
            <a:r>
              <a:rPr lang="en-US" dirty="0" smtClean="0"/>
              <a:t>treatments</a:t>
            </a:r>
            <a:r>
              <a:rPr lang="en-US" baseline="0" dirty="0" smtClean="0"/>
              <a:t> and predict falls.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Age,</a:t>
            </a:r>
            <a:r>
              <a:rPr lang="en-US" baseline="0" dirty="0" smtClean="0"/>
              <a:t> leg length, body mass, and pathological conditions… are other </a:t>
            </a:r>
            <a:r>
              <a:rPr lang="en-US" dirty="0" smtClean="0"/>
              <a:t>elements that can influence ST</a:t>
            </a:r>
            <a:r>
              <a:rPr lang="en-US" baseline="0" dirty="0" smtClean="0"/>
              <a:t> gait parameters. </a:t>
            </a:r>
          </a:p>
          <a:p>
            <a:endParaRPr lang="fr-BE" sz="1200" b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FE8BC-7393-46E5-9C77-9D0AD607163B}" type="slidenum">
              <a:rPr lang="fr-BE" smtClean="0"/>
              <a:pPr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3231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On </a:t>
            </a:r>
            <a:r>
              <a:rPr lang="fr-BE" dirty="0" err="1" smtClean="0"/>
              <a:t>this</a:t>
            </a:r>
            <a:r>
              <a:rPr lang="fr-BE" dirty="0" smtClean="0"/>
              <a:t> graph </a:t>
            </a:r>
            <a:r>
              <a:rPr lang="fr-BE" dirty="0" err="1" smtClean="0"/>
              <a:t>you</a:t>
            </a:r>
            <a:r>
              <a:rPr lang="fr-BE" dirty="0" smtClean="0"/>
              <a:t> </a:t>
            </a:r>
            <a:r>
              <a:rPr lang="fr-BE" dirty="0" err="1" smtClean="0"/>
              <a:t>see</a:t>
            </a:r>
            <a:r>
              <a:rPr lang="fr-BE" dirty="0" smtClean="0"/>
              <a:t> for </a:t>
            </a:r>
            <a:r>
              <a:rPr lang="fr-BE" baseline="0" dirty="0" smtClean="0"/>
              <a:t>all LBP </a:t>
            </a:r>
            <a:r>
              <a:rPr lang="fr-BE" baseline="0" dirty="0" err="1" smtClean="0"/>
              <a:t>subjects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measured</a:t>
            </a:r>
            <a:r>
              <a:rPr lang="fr-BE" baseline="0" dirty="0" smtClean="0"/>
              <a:t> data of </a:t>
            </a:r>
            <a:r>
              <a:rPr lang="fr-BE" baseline="0" dirty="0" err="1" smtClean="0"/>
              <a:t>step</a:t>
            </a:r>
            <a:r>
              <a:rPr lang="fr-BE" baseline="0" dirty="0" smtClean="0"/>
              <a:t> time </a:t>
            </a:r>
            <a:r>
              <a:rPr lang="fr-BE" baseline="0" dirty="0" err="1" smtClean="0"/>
              <a:t>releated</a:t>
            </a:r>
            <a:r>
              <a:rPr lang="fr-BE" baseline="0" dirty="0" smtClean="0"/>
              <a:t> to speed. </a:t>
            </a:r>
            <a:r>
              <a:rPr lang="fr-BE" baseline="0" dirty="0" err="1" smtClean="0"/>
              <a:t>After</a:t>
            </a:r>
            <a:r>
              <a:rPr lang="fr-BE" baseline="0" dirty="0" smtClean="0"/>
              <a:t> the computation of the </a:t>
            </a:r>
            <a:r>
              <a:rPr lang="fr-BE" baseline="0" dirty="0" err="1" smtClean="0"/>
              <a:t>linear</a:t>
            </a:r>
            <a:r>
              <a:rPr lang="fr-BE" baseline="0" dirty="0" smtClean="0"/>
              <a:t> coefficients,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calculate</a:t>
            </a:r>
            <a:r>
              <a:rPr lang="fr-BE" baseline="0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FE8BC-7393-46E5-9C77-9D0AD607163B}" type="slidenum">
              <a:rPr lang="fr-BE" smtClean="0"/>
              <a:pPr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0481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baseline="0" dirty="0" smtClean="0"/>
              <a:t>The </a:t>
            </a:r>
            <a:r>
              <a:rPr lang="fr-BE" baseline="0" dirty="0" err="1" smtClean="0"/>
              <a:t>individual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step</a:t>
            </a:r>
            <a:r>
              <a:rPr lang="fr-BE" baseline="0" dirty="0" smtClean="0"/>
              <a:t> time for 2 </a:t>
            </a:r>
            <a:r>
              <a:rPr lang="fr-BE" baseline="0" dirty="0" err="1" smtClean="0"/>
              <a:t>low</a:t>
            </a:r>
            <a:r>
              <a:rPr lang="fr-BE" baseline="0" dirty="0" smtClean="0"/>
              <a:t> back pain </a:t>
            </a:r>
            <a:r>
              <a:rPr lang="fr-BE" baseline="0" dirty="0" err="1" smtClean="0"/>
              <a:t>women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young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old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presented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graph. 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match on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graphs the </a:t>
            </a:r>
            <a:r>
              <a:rPr lang="fr-BE" baseline="0" dirty="0" err="1" smtClean="0"/>
              <a:t>linear</a:t>
            </a:r>
            <a:r>
              <a:rPr lang="fr-BE" baseline="0" dirty="0" smtClean="0"/>
              <a:t> or polynomial </a:t>
            </a:r>
            <a:r>
              <a:rPr lang="fr-BE" baseline="0" dirty="0" err="1" smtClean="0"/>
              <a:t>regression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high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corellation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polynomial </a:t>
            </a:r>
            <a:r>
              <a:rPr lang="fr-BE" baseline="0" dirty="0" err="1" smtClean="0"/>
              <a:t>regression</a:t>
            </a:r>
            <a:r>
              <a:rPr lang="fr-BE" baseline="0" dirty="0" smtClean="0"/>
              <a:t> for the </a:t>
            </a:r>
            <a:r>
              <a:rPr lang="fr-BE" baseline="0" dirty="0" err="1" smtClean="0"/>
              <a:t>young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woman</a:t>
            </a:r>
            <a:r>
              <a:rPr lang="fr-BE" baseline="0" dirty="0" smtClean="0"/>
              <a:t> and a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high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correlation</a:t>
            </a:r>
            <a:r>
              <a:rPr lang="fr-BE" baseline="0" dirty="0" smtClean="0"/>
              <a:t> for </a:t>
            </a:r>
            <a:r>
              <a:rPr lang="fr-BE" baseline="0" dirty="0" err="1" smtClean="0"/>
              <a:t>both</a:t>
            </a:r>
            <a:r>
              <a:rPr lang="fr-BE" baseline="0" dirty="0" smtClean="0"/>
              <a:t> the polynomial and the </a:t>
            </a:r>
            <a:r>
              <a:rPr lang="fr-BE" baseline="0" dirty="0" err="1" smtClean="0"/>
              <a:t>linear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regression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older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woman</a:t>
            </a:r>
            <a:r>
              <a:rPr lang="fr-BE" baseline="0" dirty="0" smtClean="0"/>
              <a:t>. 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compared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those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individual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healthy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women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represented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the triangles,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step</a:t>
            </a:r>
            <a:r>
              <a:rPr lang="fr-BE" baseline="0" dirty="0" smtClean="0"/>
              <a:t> time </a:t>
            </a:r>
            <a:r>
              <a:rPr lang="fr-BE" baseline="0" dirty="0" err="1" smtClean="0"/>
              <a:t>evoluate</a:t>
            </a:r>
            <a:r>
              <a:rPr lang="fr-BE" baseline="0" dirty="0" smtClean="0"/>
              <a:t> on a </a:t>
            </a:r>
            <a:r>
              <a:rPr lang="fr-BE" baseline="0" dirty="0" err="1" smtClean="0"/>
              <a:t>curvileair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way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both</a:t>
            </a:r>
            <a:r>
              <a:rPr lang="fr-BE" baseline="0" dirty="0" smtClean="0"/>
              <a:t> polynomial and </a:t>
            </a:r>
            <a:r>
              <a:rPr lang="fr-BE" baseline="0" dirty="0" err="1" smtClean="0"/>
              <a:t>linear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regression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seems</a:t>
            </a:r>
            <a:r>
              <a:rPr lang="fr-BE" baseline="0" dirty="0" smtClean="0"/>
              <a:t> to fit </a:t>
            </a:r>
            <a:r>
              <a:rPr lang="fr-BE" baseline="0" dirty="0" err="1" smtClean="0"/>
              <a:t>well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velocity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evolution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gait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parameter</a:t>
            </a:r>
            <a:r>
              <a:rPr lang="fr-BE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FFE8BC-7393-46E5-9C77-9D0AD607163B}" type="slidenum">
              <a:rPr lang="fr-BE" smtClean="0"/>
              <a:pPr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8670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GB" dirty="0" smtClean="0"/>
              <a:t>Pour des raisons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historiques</a:t>
            </a:r>
            <a:r>
              <a:rPr lang="en-GB" baseline="0" dirty="0" smtClean="0"/>
              <a:t>, les 4 </a:t>
            </a:r>
            <a:r>
              <a:rPr lang="en-GB" baseline="0" dirty="0" err="1" smtClean="0"/>
              <a:t>thématiques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recherche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notre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département</a:t>
            </a:r>
            <a:r>
              <a:rPr lang="en-GB" baseline="0" dirty="0" smtClean="0"/>
              <a:t> se </a:t>
            </a:r>
            <a:r>
              <a:rPr lang="en-GB" baseline="0" dirty="0" err="1" smtClean="0"/>
              <a:t>retrouvent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administrativement</a:t>
            </a:r>
            <a:r>
              <a:rPr lang="en-GB" baseline="0" dirty="0" smtClean="0"/>
              <a:t> au </a:t>
            </a:r>
            <a:r>
              <a:rPr lang="en-GB" baseline="0" dirty="0" err="1" smtClean="0"/>
              <a:t>sein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deux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laboratoires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dépendant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deux</a:t>
            </a:r>
            <a:r>
              <a:rPr lang="en-GB" baseline="0" dirty="0" smtClean="0"/>
              <a:t> </a:t>
            </a:r>
            <a:r>
              <a:rPr lang="en-GB" baseline="0" dirty="0" err="1" smtClean="0"/>
              <a:t>facultés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différentes</a:t>
            </a:r>
            <a:r>
              <a:rPr lang="en-GB" baseline="0" dirty="0" smtClean="0"/>
              <a:t>.</a:t>
            </a:r>
          </a:p>
          <a:p>
            <a:pPr marL="171450" indent="-171450">
              <a:buFont typeface="Arial" charset="0"/>
              <a:buChar char="•"/>
            </a:pPr>
            <a:r>
              <a:rPr lang="en-GB" baseline="0" dirty="0" smtClean="0"/>
              <a:t>En </a:t>
            </a:r>
            <a:r>
              <a:rPr lang="en-GB" baseline="0" dirty="0" err="1" smtClean="0"/>
              <a:t>pratique</a:t>
            </a:r>
            <a:r>
              <a:rPr lang="en-GB" baseline="0" dirty="0" smtClean="0"/>
              <a:t>, les </a:t>
            </a:r>
            <a:r>
              <a:rPr lang="en-GB" baseline="0" dirty="0" err="1" smtClean="0"/>
              <a:t>membres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ces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laboratoires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partagent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façon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transparente</a:t>
            </a:r>
            <a:r>
              <a:rPr lang="en-GB" baseline="0" dirty="0" smtClean="0"/>
              <a:t> les </a:t>
            </a:r>
            <a:r>
              <a:rPr lang="en-GB" baseline="0" dirty="0" err="1" smtClean="0"/>
              <a:t>ressources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disponibles</a:t>
            </a:r>
            <a:r>
              <a:rPr lang="en-GB" baseline="0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812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GB" dirty="0" smtClean="0"/>
              <a:t>La </a:t>
            </a:r>
            <a:r>
              <a:rPr lang="en-GB" dirty="0" err="1" smtClean="0"/>
              <a:t>multidisciplinarité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notre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département</a:t>
            </a:r>
            <a:r>
              <a:rPr lang="en-GB" baseline="0" dirty="0" smtClean="0"/>
              <a:t> se </a:t>
            </a:r>
            <a:r>
              <a:rPr lang="en-GB" baseline="0" dirty="0" err="1" smtClean="0"/>
              <a:t>reflète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bien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sur</a:t>
            </a:r>
            <a:r>
              <a:rPr lang="en-GB" baseline="0" dirty="0" smtClean="0"/>
              <a:t> au </a:t>
            </a:r>
            <a:r>
              <a:rPr lang="en-GB" baseline="0" dirty="0" err="1" smtClean="0"/>
              <a:t>niveau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l’équipement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utilisé</a:t>
            </a:r>
            <a:r>
              <a:rPr lang="en-GB" baseline="0" dirty="0" smtClean="0"/>
              <a:t> par </a:t>
            </a:r>
            <a:r>
              <a:rPr lang="en-GB" baseline="0" dirty="0" err="1" smtClean="0"/>
              <a:t>nos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chercheurs</a:t>
            </a:r>
            <a:r>
              <a:rPr lang="en-GB" baseline="0" dirty="0" smtClean="0"/>
              <a:t>.</a:t>
            </a:r>
          </a:p>
          <a:p>
            <a:pPr marL="171450" indent="-171450">
              <a:buFont typeface="Arial" charset="0"/>
              <a:buChar char="•"/>
            </a:pPr>
            <a:r>
              <a:rPr lang="en-GB" baseline="0" dirty="0" smtClean="0"/>
              <a:t>Le </a:t>
            </a:r>
            <a:r>
              <a:rPr lang="en-GB" baseline="0" dirty="0" err="1" smtClean="0"/>
              <a:t>partage</a:t>
            </a:r>
            <a:r>
              <a:rPr lang="en-GB" baseline="0" dirty="0" smtClean="0"/>
              <a:t> de </a:t>
            </a:r>
            <a:r>
              <a:rPr lang="en-GB" baseline="0" dirty="0" err="1" smtClean="0"/>
              <a:t>cet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équipement</a:t>
            </a:r>
            <a:r>
              <a:rPr lang="en-GB" baseline="0" dirty="0" smtClean="0"/>
              <a:t>, et le savoir-faire </a:t>
            </a:r>
            <a:r>
              <a:rPr lang="en-GB" baseline="0" dirty="0" err="1" smtClean="0"/>
              <a:t>lié</a:t>
            </a:r>
            <a:r>
              <a:rPr lang="en-GB" baseline="0" dirty="0" smtClean="0"/>
              <a:t> à son utilisation, </a:t>
            </a:r>
            <a:r>
              <a:rPr lang="en-GB" baseline="0" dirty="0" err="1" smtClean="0"/>
              <a:t>permettent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d’aborder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certaines</a:t>
            </a:r>
            <a:r>
              <a:rPr lang="en-GB" baseline="0" dirty="0" smtClean="0"/>
              <a:t> questions </a:t>
            </a:r>
            <a:r>
              <a:rPr lang="en-GB" baseline="0" dirty="0" err="1" smtClean="0"/>
              <a:t>scientifiques</a:t>
            </a:r>
            <a:r>
              <a:rPr lang="en-GB" baseline="0" dirty="0" smtClean="0"/>
              <a:t> en </a:t>
            </a:r>
            <a:r>
              <a:rPr lang="en-GB" baseline="0" dirty="0" err="1" smtClean="0"/>
              <a:t>adoptant</a:t>
            </a:r>
            <a:r>
              <a:rPr lang="en-GB" baseline="0" dirty="0" smtClean="0"/>
              <a:t> des </a:t>
            </a:r>
            <a:r>
              <a:rPr lang="en-GB" baseline="0" dirty="0" err="1" smtClean="0"/>
              <a:t>approches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souvent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originales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comme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vous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vous</a:t>
            </a:r>
            <a:r>
              <a:rPr lang="en-GB" baseline="0" dirty="0" smtClean="0"/>
              <a:t> en </a:t>
            </a:r>
            <a:r>
              <a:rPr lang="en-GB" baseline="0" dirty="0" err="1" smtClean="0"/>
              <a:t>rendrez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compte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dans</a:t>
            </a:r>
            <a:r>
              <a:rPr lang="en-GB" baseline="0" dirty="0" smtClean="0"/>
              <a:t> un instant.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769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66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55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259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06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008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20045-5073-4E4F-8DEA-09FB87DF6B6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8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/>
          </p:cNvSpPr>
          <p:nvPr/>
        </p:nvSpPr>
        <p:spPr>
          <a:xfrm>
            <a:off x="6437313" y="4746625"/>
            <a:ext cx="2133600" cy="273050"/>
          </a:xfrm>
          <a:prstGeom prst="rect">
            <a:avLst/>
          </a:prstGeo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defRPr/>
            </a:pP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573090" y="4746625"/>
            <a:ext cx="1958975" cy="273050"/>
          </a:xfrm>
          <a:prstGeom prst="rect">
            <a:avLst/>
          </a:prstGeom>
        </p:spPr>
        <p:txBody>
          <a:bodyPr anchor="b"/>
          <a:lstStyle>
            <a:lvl1pPr marL="0" algn="l" rtl="0" latinLnBrk="0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2480518"/>
            <a:ext cx="7117180" cy="11025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3583036"/>
            <a:ext cx="7117180" cy="64606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3088" y="4746625"/>
            <a:ext cx="2559050" cy="273050"/>
          </a:xfrm>
        </p:spPr>
        <p:txBody>
          <a:bodyPr/>
          <a:lstStyle>
            <a:lvl1pPr>
              <a:defRPr sz="1800" dirty="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F:\BKP DELL M65\DATA\TEST-SERGE25-03-04\LOGO-CEF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3148"/>
            <a:ext cx="811621" cy="5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493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355521"/>
            <a:ext cx="7123080" cy="303857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3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506792"/>
            <a:ext cx="1472962" cy="388899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506794"/>
            <a:ext cx="5467557" cy="388899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70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re. Texte et clip multimé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2"/>
            <a:ext cx="8229600" cy="61198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3" y="1059657"/>
            <a:ext cx="1692275" cy="351234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2301878" y="1059657"/>
            <a:ext cx="1693863" cy="3512344"/>
          </a:xfrm>
        </p:spPr>
        <p:txBody>
          <a:bodyPr rtlCol="0">
            <a:normAutofit/>
          </a:bodyPr>
          <a:lstStyle/>
          <a:p>
            <a:pPr lvl="0"/>
            <a:r>
              <a:rPr lang="fr-FR" noProof="0" smtClean="0"/>
              <a:t>Cliquez sur l'icône pour ajouter l'élément multimédia</a:t>
            </a:r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9390" y="4894264"/>
            <a:ext cx="3527425" cy="2492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0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/>
          </p:cNvSpPr>
          <p:nvPr/>
        </p:nvSpPr>
        <p:spPr>
          <a:xfrm>
            <a:off x="6437313" y="4464051"/>
            <a:ext cx="2133600" cy="273050"/>
          </a:xfrm>
          <a:prstGeom prst="rect">
            <a:avLst/>
          </a:prstGeo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defRPr/>
            </a:pP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573090" y="4464051"/>
            <a:ext cx="1958975" cy="273050"/>
          </a:xfrm>
          <a:prstGeom prst="rect">
            <a:avLst/>
          </a:prstGeom>
        </p:spPr>
        <p:txBody>
          <a:bodyPr anchor="b"/>
          <a:lstStyle>
            <a:lvl1pPr marL="0" algn="l" rtl="0" latinLnBrk="0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24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4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>
          <a:xfrm>
            <a:off x="573090" y="4464051"/>
            <a:ext cx="1958975" cy="273050"/>
          </a:xfrm>
          <a:prstGeom prst="rect">
            <a:avLst/>
          </a:prstGeom>
        </p:spPr>
        <p:txBody>
          <a:bodyPr anchor="b"/>
          <a:lstStyle>
            <a:lvl1pPr marL="0" algn="l" rtl="0" latinLnBrk="0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2481436"/>
            <a:ext cx="7117178" cy="11016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3583036"/>
            <a:ext cx="7117178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59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95487"/>
            <a:ext cx="7123080" cy="6933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5" y="1045443"/>
            <a:ext cx="3471277" cy="303847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059583"/>
            <a:ext cx="3469242" cy="3038477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7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5" y="1359696"/>
            <a:ext cx="3471277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5" y="1791893"/>
            <a:ext cx="3471277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3" y="1359696"/>
            <a:ext cx="3471275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3" y="1791893"/>
            <a:ext cx="3471275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45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 sz="1800" b="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9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 sz="1800" b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0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334566"/>
            <a:ext cx="2660650" cy="889396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6" y="334567"/>
            <a:ext cx="4279869" cy="406122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223962"/>
            <a:ext cx="2660650" cy="317182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 sz="1800" b="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3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4516438" y="746126"/>
            <a:ext cx="1846262" cy="1147763"/>
            <a:chOff x="4718762" y="993075"/>
            <a:chExt cx="1847138" cy="1530439"/>
          </a:xfrm>
        </p:grpSpPr>
        <p:sp>
          <p:nvSpPr>
            <p:cNvPr id="6" name="Oval 5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6" y="1040294"/>
            <a:ext cx="3297953" cy="834941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1875234"/>
            <a:ext cx="3297954" cy="18976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201134"/>
            <a:ext cx="3429000" cy="257175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>
          <a:xfrm>
            <a:off x="5734860" y="4629427"/>
            <a:ext cx="3135313" cy="27305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1181102" y="4464051"/>
            <a:ext cx="5256213" cy="2730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1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3031933"/>
            <a:ext cx="1743945" cy="1431926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9" y="821483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32" y="212201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4296851"/>
            <a:ext cx="1909234" cy="895317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46282"/>
            <a:ext cx="1449107" cy="1257798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6" y="-121216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3" y="495555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4" y="-46282"/>
            <a:ext cx="1694467" cy="1257798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46281"/>
            <a:ext cx="1909234" cy="1279086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821482"/>
            <a:ext cx="1697544" cy="1431926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3855261"/>
            <a:ext cx="1137194" cy="1319797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4" y="3272185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3711574"/>
            <a:ext cx="1353860" cy="1431926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6" y="587992"/>
            <a:ext cx="1909233" cy="1431925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448397"/>
            <a:ext cx="793794" cy="939689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154885"/>
            <a:ext cx="1041276" cy="780957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8" y="1087984"/>
            <a:ext cx="1218253" cy="91369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1537445"/>
            <a:ext cx="1041276" cy="780957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1996226"/>
            <a:ext cx="721308" cy="540981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75732"/>
            <a:ext cx="1193676" cy="523361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75731"/>
            <a:ext cx="1029028" cy="344917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3" y="-75731"/>
            <a:ext cx="590263" cy="459217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5" y="3241339"/>
            <a:ext cx="1396887" cy="1047665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8002" y="4806631"/>
            <a:ext cx="1237019" cy="393671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4806632"/>
            <a:ext cx="1211408" cy="393670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115" y="3706814"/>
            <a:ext cx="611187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4629427"/>
            <a:ext cx="778097" cy="56274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400" y="361950"/>
            <a:ext cx="598488" cy="679450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11" y="627596"/>
            <a:ext cx="910817" cy="68311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5" y="1089196"/>
            <a:ext cx="772993" cy="5797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475" y="1414463"/>
            <a:ext cx="609600" cy="45878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439762"/>
            <a:ext cx="521764" cy="39132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46282"/>
            <a:ext cx="910818" cy="563125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46281"/>
            <a:ext cx="473874" cy="459758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588" y="212725"/>
            <a:ext cx="1128712" cy="84613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562202"/>
            <a:ext cx="277280" cy="680994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546374"/>
            <a:ext cx="969734" cy="72730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777" y="995364"/>
            <a:ext cx="608013" cy="455612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525" y="4208464"/>
            <a:ext cx="738188" cy="55403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5" y="3931692"/>
            <a:ext cx="738345" cy="55375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590" y="3695700"/>
            <a:ext cx="738187" cy="55403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4" y="3073383"/>
            <a:ext cx="553549" cy="415162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9" y="3793410"/>
            <a:ext cx="553549" cy="415162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3592752"/>
            <a:ext cx="503408" cy="415163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44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506414"/>
            <a:ext cx="71247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style du titre</a:t>
            </a:r>
            <a:endParaRPr lang="en-US" altLang="en-US" dirty="0" smtClean="0"/>
          </a:p>
        </p:txBody>
      </p:sp>
      <p:sp>
        <p:nvSpPr>
          <p:cNvPr id="11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355726"/>
            <a:ext cx="71247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US" alt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90" y="4746625"/>
            <a:ext cx="1958975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2537207"/>
            <a:ext cx="306310" cy="22973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2652074"/>
            <a:ext cx="306310" cy="22973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2766374"/>
            <a:ext cx="306310" cy="22973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3988" y="2024064"/>
            <a:ext cx="468312" cy="35083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665" y="2374901"/>
            <a:ext cx="458787" cy="34448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61" y="2537208"/>
            <a:ext cx="352045" cy="2640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0" y="1936109"/>
            <a:ext cx="1360441" cy="1431926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6" y="1796562"/>
            <a:ext cx="1218253" cy="91369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513" y="62605"/>
            <a:ext cx="1572895" cy="492921"/>
          </a:xfrm>
          <a:prstGeom prst="rect">
            <a:avLst/>
          </a:prstGeom>
        </p:spPr>
      </p:pic>
      <p:pic>
        <p:nvPicPr>
          <p:cNvPr id="65" name="Picture 2" descr="C:\Users\ULB\Documents\Copy\laf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492" y="59699"/>
            <a:ext cx="864096" cy="49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F:\BKP DELL M65\DATA\TEST-SERGE25-03-04\LOGO-CEF.JP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3148"/>
            <a:ext cx="811621" cy="5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Trebuchet MS" pitchFamily="34" charset="0"/>
          <a:cs typeface="Trebuchet M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2"/>
        </a:buClr>
        <a:buFont typeface="Wingdings 2" pitchFamily="18" charset="2"/>
        <a:buChar char=""/>
        <a:defRPr sz="1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png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microsoft.com/office/2007/relationships/hdphoto" Target="../media/hdphoto1.wdp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ideo" Target="../media/media9.wmv"/><Relationship Id="rId13" Type="http://schemas.microsoft.com/office/2007/relationships/media" Target="../media/media12.wmv"/><Relationship Id="rId18" Type="http://schemas.openxmlformats.org/officeDocument/2006/relationships/video" Target="../media/media14.mp4"/><Relationship Id="rId26" Type="http://schemas.openxmlformats.org/officeDocument/2006/relationships/image" Target="../media/image33.png"/><Relationship Id="rId3" Type="http://schemas.microsoft.com/office/2007/relationships/media" Target="../media/media7.mp4"/><Relationship Id="rId21" Type="http://schemas.openxmlformats.org/officeDocument/2006/relationships/image" Target="../media/image28.png"/><Relationship Id="rId7" Type="http://schemas.microsoft.com/office/2007/relationships/media" Target="../media/media9.wmv"/><Relationship Id="rId12" Type="http://schemas.openxmlformats.org/officeDocument/2006/relationships/video" Target="../media/media11.avi"/><Relationship Id="rId17" Type="http://schemas.microsoft.com/office/2007/relationships/media" Target="../media/media14.mp4"/><Relationship Id="rId25" Type="http://schemas.openxmlformats.org/officeDocument/2006/relationships/image" Target="../media/image32.png"/><Relationship Id="rId2" Type="http://schemas.openxmlformats.org/officeDocument/2006/relationships/video" Target="../media/media6.wmv"/><Relationship Id="rId16" Type="http://schemas.openxmlformats.org/officeDocument/2006/relationships/video" Target="../media/media13.mp4"/><Relationship Id="rId20" Type="http://schemas.openxmlformats.org/officeDocument/2006/relationships/notesSlide" Target="../notesSlides/notesSlide9.xml"/><Relationship Id="rId29" Type="http://schemas.openxmlformats.org/officeDocument/2006/relationships/image" Target="../media/image36.png"/><Relationship Id="rId1" Type="http://schemas.microsoft.com/office/2007/relationships/media" Target="../media/media6.wmv"/><Relationship Id="rId6" Type="http://schemas.openxmlformats.org/officeDocument/2006/relationships/video" Target="../media/media8.wmv"/><Relationship Id="rId11" Type="http://schemas.microsoft.com/office/2007/relationships/media" Target="../media/media11.avi"/><Relationship Id="rId24" Type="http://schemas.openxmlformats.org/officeDocument/2006/relationships/image" Target="../media/image31.png"/><Relationship Id="rId5" Type="http://schemas.microsoft.com/office/2007/relationships/media" Target="../media/media8.wmv"/><Relationship Id="rId15" Type="http://schemas.microsoft.com/office/2007/relationships/media" Target="../media/media13.mp4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video" Target="../media/media10.wmv"/><Relationship Id="rId19" Type="http://schemas.openxmlformats.org/officeDocument/2006/relationships/slideLayout" Target="../slideLayouts/slideLayout2.xml"/><Relationship Id="rId4" Type="http://schemas.openxmlformats.org/officeDocument/2006/relationships/video" Target="../media/media7.mp4"/><Relationship Id="rId9" Type="http://schemas.microsoft.com/office/2007/relationships/media" Target="../media/media10.wmv"/><Relationship Id="rId14" Type="http://schemas.openxmlformats.org/officeDocument/2006/relationships/video" Target="../media/media12.wmv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microsoft.com/office/2007/relationships/media" Target="../media/media16.wmv"/><Relationship Id="rId7" Type="http://schemas.openxmlformats.org/officeDocument/2006/relationships/image" Target="../media/image38.emf"/><Relationship Id="rId12" Type="http://schemas.openxmlformats.org/officeDocument/2006/relationships/image" Target="../media/image43.png"/><Relationship Id="rId2" Type="http://schemas.openxmlformats.org/officeDocument/2006/relationships/video" Target="../media/media15.wmv"/><Relationship Id="rId16" Type="http://schemas.openxmlformats.org/officeDocument/2006/relationships/image" Target="../media/image47.png"/><Relationship Id="rId1" Type="http://schemas.microsoft.com/office/2007/relationships/media" Target="../media/media15.wmv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video" Target="../media/media16.wmv"/><Relationship Id="rId9" Type="http://schemas.openxmlformats.org/officeDocument/2006/relationships/image" Target="../media/image40.emf"/><Relationship Id="rId14" Type="http://schemas.openxmlformats.org/officeDocument/2006/relationships/image" Target="../media/image4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7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ncbi.nlm.nih.gov/pubmed/2461729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microsoft.com/office/2007/relationships/media" Target="../media/media18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1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video" Target="../media/media19.mp4"/><Relationship Id="rId11" Type="http://schemas.openxmlformats.org/officeDocument/2006/relationships/image" Target="../media/image60.png"/><Relationship Id="rId5" Type="http://schemas.microsoft.com/office/2007/relationships/media" Target="../media/media19.mp4"/><Relationship Id="rId15" Type="http://schemas.openxmlformats.org/officeDocument/2006/relationships/image" Target="../media/image64.png"/><Relationship Id="rId10" Type="http://schemas.openxmlformats.org/officeDocument/2006/relationships/image" Target="../media/image46.png"/><Relationship Id="rId4" Type="http://schemas.openxmlformats.org/officeDocument/2006/relationships/video" Target="../media/media18.mp4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emf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oleObject" Target="../embeddings/Microsoft_Excel_97-2003_Worksheet1.xls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wmv"/><Relationship Id="rId1" Type="http://schemas.microsoft.com/office/2007/relationships/media" Target="../media/media20.wmv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http://homepages.ulb.ac.be/~labo/biomechanics/misalignement_2.jpg" TargetMode="Externa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12" Type="http://schemas.openxmlformats.org/officeDocument/2006/relationships/image" Target="../media/image15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0.png"/><Relationship Id="rId11" Type="http://schemas.openxmlformats.org/officeDocument/2006/relationships/image" Target="http://homepages.ulb.ac.be/~labo/biomechanics/bone_joint_shape_prediction.jpg" TargetMode="External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4.xml"/><Relationship Id="rId7" Type="http://schemas.openxmlformats.org/officeDocument/2006/relationships/image" Target="http://homepages.ulb.ac.be/~labo/biomechanics/bone_joint_shape_prediction.jpg" TargetMode="External"/><Relationship Id="rId12" Type="http://schemas.openxmlformats.org/officeDocument/2006/relationships/image" Target="../media/image13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4.jpeg"/><Relationship Id="rId11" Type="http://schemas.openxmlformats.org/officeDocument/2006/relationships/image" Target="http://homepages.ulb.ac.be/~labo/biomechanics/misalignement_2.jpg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wmv"/><Relationship Id="rId7" Type="http://schemas.openxmlformats.org/officeDocument/2006/relationships/image" Target="../media/image16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wm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9442" y="1275606"/>
            <a:ext cx="7450990" cy="1875383"/>
          </a:xfrm>
        </p:spPr>
        <p:txBody>
          <a:bodyPr/>
          <a:lstStyle/>
          <a:p>
            <a:r>
              <a:rPr lang="fr-BE" dirty="0"/>
              <a:t>A</a:t>
            </a:r>
            <a:r>
              <a:rPr lang="fr-BE" dirty="0" smtClean="0"/>
              <a:t>ctivités </a:t>
            </a:r>
            <a:r>
              <a:rPr lang="fr-BE" dirty="0" smtClean="0"/>
              <a:t>cliniques et de recherche en Evaluation Fonctionnelle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 smtClean="0"/>
              <a:t>Serge VAN SINT JAN et collègues</a:t>
            </a:r>
          </a:p>
          <a:p>
            <a:r>
              <a:rPr lang="fr-BE" dirty="0" smtClean="0"/>
              <a:t>Laboratoire Anatomie, Biomécanique et Organogénèse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8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3" y="195487"/>
            <a:ext cx="6584859" cy="693356"/>
          </a:xfrm>
        </p:spPr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52550"/>
            <a:ext cx="4419600" cy="303847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Multidisciplinary team</a:t>
            </a:r>
          </a:p>
          <a:p>
            <a:r>
              <a:rPr lang="en-GB" sz="2400" dirty="0" smtClean="0"/>
              <a:t>Unique approach </a:t>
            </a:r>
          </a:p>
          <a:p>
            <a:r>
              <a:rPr lang="en-GB" sz="2400" dirty="0" smtClean="0"/>
              <a:t>Innovative research</a:t>
            </a:r>
          </a:p>
          <a:p>
            <a:r>
              <a:rPr lang="en-GB" sz="2400" dirty="0" smtClean="0"/>
              <a:t>Teaching </a:t>
            </a:r>
            <a:r>
              <a:rPr lang="en-GB" sz="2400" dirty="0"/>
              <a:t>and research activities are </a:t>
            </a:r>
            <a:r>
              <a:rPr lang="en-GB" sz="2400" dirty="0" smtClean="0"/>
              <a:t>entangled</a:t>
            </a:r>
          </a:p>
          <a:p>
            <a:pPr lvl="1"/>
            <a:r>
              <a:rPr lang="en-GB" sz="2200" dirty="0" smtClean="0"/>
              <a:t>E.g., Multimedia classes</a:t>
            </a:r>
            <a:endParaRPr lang="en-GB" sz="2200" dirty="0"/>
          </a:p>
          <a:p>
            <a:endParaRPr lang="en-GB" sz="2400" dirty="0"/>
          </a:p>
        </p:txBody>
      </p:sp>
      <p:pic>
        <p:nvPicPr>
          <p:cNvPr id="6" name="Picture 5" descr="IM000031"/>
          <p:cNvPicPr>
            <a:picLocks noChangeAspect="1" noChangeArrowheads="1"/>
          </p:cNvPicPr>
          <p:nvPr/>
        </p:nvPicPr>
        <p:blipFill rotWithShape="1">
          <a:blip r:embed="rId5" cstate="print">
            <a:lum bright="12000" contrast="6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200" y="222929"/>
            <a:ext cx="1295400" cy="2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unatu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0800" y="2190750"/>
            <a:ext cx="2620574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5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CEF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Instrumentation, domaines d’</a:t>
            </a:r>
            <a:r>
              <a:rPr lang="fr-BE" dirty="0" err="1" smtClean="0"/>
              <a:t>évalution</a:t>
            </a:r>
            <a:r>
              <a:rPr lang="fr-BE" dirty="0" smtClean="0"/>
              <a:t>, protocole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6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OR6-6gre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90" y="2870290"/>
            <a:ext cx="1186226" cy="66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00" y="-34956"/>
            <a:ext cx="4320480" cy="693737"/>
          </a:xfrm>
        </p:spPr>
        <p:txBody>
          <a:bodyPr/>
          <a:lstStyle/>
          <a:p>
            <a:r>
              <a:rPr lang="fr-BE" dirty="0" smtClean="0"/>
              <a:t>Instrumentation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987574"/>
            <a:ext cx="4320480" cy="4032448"/>
          </a:xfrm>
        </p:spPr>
        <p:txBody>
          <a:bodyPr>
            <a:noAutofit/>
          </a:bodyPr>
          <a:lstStyle/>
          <a:p>
            <a:r>
              <a:rPr lang="fr-BE" sz="1200" dirty="0" smtClean="0"/>
              <a:t>Cinématique (le mouvement)</a:t>
            </a:r>
            <a:endParaRPr lang="fr-BE" sz="1200" dirty="0"/>
          </a:p>
          <a:p>
            <a:r>
              <a:rPr lang="fr-BE" sz="1200" dirty="0"/>
              <a:t>Système optoélectronique </a:t>
            </a:r>
          </a:p>
          <a:p>
            <a:pPr lvl="1"/>
            <a:r>
              <a:rPr lang="fr-BE" sz="1200" dirty="0"/>
              <a:t>8 cameras </a:t>
            </a:r>
            <a:r>
              <a:rPr lang="fr-BE" sz="1200" dirty="0" smtClean="0"/>
              <a:t>T40s (4 millions de pixel)</a:t>
            </a:r>
            <a:endParaRPr lang="fr-BE" sz="1200" dirty="0"/>
          </a:p>
          <a:p>
            <a:pPr lvl="1"/>
            <a:r>
              <a:rPr lang="fr-BE" sz="1200" dirty="0" smtClean="0"/>
              <a:t>4 </a:t>
            </a:r>
            <a:r>
              <a:rPr lang="fr-BE" sz="1200" dirty="0"/>
              <a:t>caméras </a:t>
            </a:r>
            <a:r>
              <a:rPr lang="fr-BE" sz="1200" dirty="0" smtClean="0"/>
              <a:t>vidéos</a:t>
            </a:r>
            <a:endParaRPr lang="fr-BE" sz="1200" dirty="0"/>
          </a:p>
          <a:p>
            <a:r>
              <a:rPr lang="fr-BE" sz="1200" dirty="0"/>
              <a:t>Dynamique ou </a:t>
            </a:r>
            <a:r>
              <a:rPr lang="fr-BE" sz="1200" dirty="0" smtClean="0"/>
              <a:t>cinétique (les forces)</a:t>
            </a:r>
            <a:endParaRPr lang="fr-BE" sz="1200" dirty="0"/>
          </a:p>
          <a:p>
            <a:pPr lvl="1"/>
            <a:r>
              <a:rPr lang="fr-BE" sz="1200" dirty="0"/>
              <a:t>2 plateformes de force</a:t>
            </a:r>
          </a:p>
          <a:p>
            <a:r>
              <a:rPr lang="fr-BE" sz="1200" dirty="0"/>
              <a:t>Pression plantaire</a:t>
            </a:r>
          </a:p>
          <a:p>
            <a:pPr lvl="1"/>
            <a:r>
              <a:rPr lang="fr-BE" sz="1200" dirty="0"/>
              <a:t>2 </a:t>
            </a:r>
            <a:r>
              <a:rPr lang="fr-BE" sz="1200" dirty="0" err="1"/>
              <a:t>RsScan</a:t>
            </a:r>
            <a:endParaRPr lang="fr-BE" sz="1200" dirty="0"/>
          </a:p>
          <a:p>
            <a:pPr lvl="1"/>
            <a:r>
              <a:rPr lang="fr-BE" sz="1200" dirty="0"/>
              <a:t>Zeno</a:t>
            </a:r>
          </a:p>
          <a:p>
            <a:r>
              <a:rPr lang="fr-BE" sz="1200" dirty="0" smtClean="0"/>
              <a:t>Electromyographie de surface</a:t>
            </a:r>
            <a:endParaRPr lang="fr-BE" sz="1200" dirty="0"/>
          </a:p>
          <a:p>
            <a:pPr lvl="1"/>
            <a:r>
              <a:rPr lang="fr-BE" sz="1200" dirty="0" smtClean="0"/>
              <a:t>10 canaux </a:t>
            </a:r>
          </a:p>
          <a:p>
            <a:r>
              <a:rPr lang="fr-BE" sz="1200" dirty="0" smtClean="0"/>
              <a:t>Traitement des données</a:t>
            </a:r>
            <a:endParaRPr lang="fr-BE" sz="1200" dirty="0"/>
          </a:p>
          <a:p>
            <a:pPr lvl="1"/>
            <a:r>
              <a:rPr lang="fr-BE" sz="1200" dirty="0" smtClean="0"/>
              <a:t>Matlab &amp; Nexus</a:t>
            </a:r>
          </a:p>
          <a:p>
            <a:pPr lvl="2"/>
            <a:r>
              <a:rPr lang="fr-BE" sz="1200" dirty="0" smtClean="0"/>
              <a:t>programmation home made</a:t>
            </a:r>
          </a:p>
          <a:p>
            <a:pPr lvl="2"/>
            <a:r>
              <a:rPr lang="fr-BE" sz="1200" dirty="0" smtClean="0"/>
              <a:t>adaptable aux questions de recherche</a:t>
            </a:r>
            <a:endParaRPr lang="fr-BE" sz="1200" dirty="0"/>
          </a:p>
          <a:p>
            <a:endParaRPr lang="fr-BE" sz="1200" dirty="0"/>
          </a:p>
        </p:txBody>
      </p:sp>
      <p:pic>
        <p:nvPicPr>
          <p:cNvPr id="4" name="rssc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7741" y="825887"/>
            <a:ext cx="2231805" cy="1673854"/>
          </a:xfrm>
          <a:prstGeom prst="rect">
            <a:avLst/>
          </a:prstGeom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5" b="19023"/>
          <a:stretch>
            <a:fillRect/>
          </a:stretch>
        </p:blipFill>
        <p:spPr bwMode="auto">
          <a:xfrm>
            <a:off x="7452320" y="2278203"/>
            <a:ext cx="646635" cy="89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DSC_000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679" y="3110972"/>
            <a:ext cx="1261928" cy="72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MuscleINMA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9"/>
          <a:stretch>
            <a:fillRect/>
          </a:stretch>
        </p:blipFill>
        <p:spPr bwMode="auto">
          <a:xfrm>
            <a:off x="4660056" y="3939902"/>
            <a:ext cx="2520330" cy="79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" t="6841" r="38844" b="25504"/>
          <a:stretch>
            <a:fillRect/>
          </a:stretch>
        </p:blipFill>
        <p:spPr bwMode="auto">
          <a:xfrm>
            <a:off x="7187080" y="849982"/>
            <a:ext cx="982796" cy="65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Espace réservé du contenu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8" t="46841" r="60706" b="12567"/>
          <a:stretch>
            <a:fillRect/>
          </a:stretch>
        </p:blipFill>
        <p:spPr bwMode="auto">
          <a:xfrm>
            <a:off x="8348050" y="1045380"/>
            <a:ext cx="669129" cy="116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54459" y="2782345"/>
            <a:ext cx="1173525" cy="69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6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2718" y="101168"/>
            <a:ext cx="7124700" cy="693737"/>
          </a:xfrm>
        </p:spPr>
        <p:txBody>
          <a:bodyPr>
            <a:normAutofit fontScale="90000"/>
          </a:bodyPr>
          <a:lstStyle/>
          <a:p>
            <a:r>
              <a:rPr lang="fr-BE" dirty="0"/>
              <a:t>Domaines d’évaluation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501400" y="1419623"/>
            <a:ext cx="4480565" cy="2857456"/>
          </a:xfrm>
        </p:spPr>
        <p:txBody>
          <a:bodyPr/>
          <a:lstStyle/>
          <a:p>
            <a:pPr lvl="1"/>
            <a:r>
              <a:rPr lang="fr-BE" sz="1200" dirty="0" smtClean="0"/>
              <a:t>La marche</a:t>
            </a:r>
          </a:p>
          <a:p>
            <a:pPr lvl="2"/>
            <a:r>
              <a:rPr lang="fr-BE" sz="1200" dirty="0" smtClean="0"/>
              <a:t>Pathologies neuromusculaires</a:t>
            </a:r>
          </a:p>
          <a:p>
            <a:pPr lvl="2"/>
            <a:r>
              <a:rPr lang="fr-BE" sz="1200" dirty="0" smtClean="0"/>
              <a:t>hémiplégie , </a:t>
            </a:r>
            <a:r>
              <a:rPr lang="fr-BE" sz="1200" dirty="0" err="1" smtClean="0"/>
              <a:t>diplégie,stroke</a:t>
            </a:r>
            <a:endParaRPr lang="fr-BE" sz="1200" dirty="0" smtClean="0"/>
          </a:p>
          <a:p>
            <a:pPr lvl="2"/>
            <a:r>
              <a:rPr lang="fr-BE" sz="1200" dirty="0" smtClean="0"/>
              <a:t>Troubles de torsion</a:t>
            </a:r>
          </a:p>
          <a:p>
            <a:pPr lvl="2"/>
            <a:r>
              <a:rPr lang="fr-BE" sz="1200" dirty="0" smtClean="0"/>
              <a:t>Pré-post </a:t>
            </a:r>
            <a:r>
              <a:rPr lang="fr-BE" sz="1200" dirty="0" err="1" smtClean="0"/>
              <a:t>botox</a:t>
            </a:r>
            <a:endParaRPr lang="fr-BE" sz="1200" dirty="0" smtClean="0"/>
          </a:p>
          <a:p>
            <a:pPr lvl="1"/>
            <a:r>
              <a:rPr lang="fr-BE" sz="1200" dirty="0" smtClean="0"/>
              <a:t>La cinématique multi segment du pied </a:t>
            </a:r>
          </a:p>
          <a:p>
            <a:pPr lvl="2"/>
            <a:r>
              <a:rPr lang="fr-BE" sz="1200" dirty="0" smtClean="0"/>
              <a:t>Pied bot, pied plat, pied neurologique</a:t>
            </a:r>
          </a:p>
          <a:p>
            <a:pPr lvl="1"/>
            <a:r>
              <a:rPr lang="fr-BE" sz="1200" dirty="0" smtClean="0"/>
              <a:t>La cinématique du membre supérieur</a:t>
            </a:r>
          </a:p>
          <a:p>
            <a:pPr lvl="2"/>
            <a:r>
              <a:rPr lang="fr-BE" sz="1200" dirty="0" smtClean="0"/>
              <a:t>Plexus brachial obstétrical, hémiplégie, </a:t>
            </a:r>
          </a:p>
          <a:p>
            <a:pPr lvl="2"/>
            <a:r>
              <a:rPr lang="fr-BE" sz="1200" dirty="0" smtClean="0"/>
              <a:t>Post AVC</a:t>
            </a:r>
          </a:p>
          <a:p>
            <a:pPr lvl="1"/>
            <a:r>
              <a:rPr lang="fr-BE" sz="1200" dirty="0" smtClean="0"/>
              <a:t>Le rachis </a:t>
            </a:r>
          </a:p>
          <a:p>
            <a:pPr lvl="2"/>
            <a:r>
              <a:rPr lang="fr-BE" sz="1200" dirty="0" smtClean="0"/>
              <a:t>Cervical (dystonie, …)</a:t>
            </a:r>
          </a:p>
          <a:p>
            <a:pPr lvl="2"/>
            <a:r>
              <a:rPr lang="fr-BE" sz="1200" dirty="0" smtClean="0"/>
              <a:t>Lombaire (Arthrodèse, lombalgie,…)</a:t>
            </a:r>
          </a:p>
          <a:p>
            <a:pPr lvl="1"/>
            <a:r>
              <a:rPr lang="fr-BE" sz="1200" dirty="0" smtClean="0"/>
              <a:t>La main et le poignet</a:t>
            </a:r>
          </a:p>
          <a:p>
            <a:pPr lvl="2"/>
            <a:r>
              <a:rPr lang="fr-BE" sz="1000" dirty="0" smtClean="0"/>
              <a:t>Orthopédie,…</a:t>
            </a:r>
          </a:p>
          <a:p>
            <a:pPr lvl="1"/>
            <a:endParaRPr lang="fr-BE" sz="1200" dirty="0"/>
          </a:p>
        </p:txBody>
      </p:sp>
      <p:pic>
        <p:nvPicPr>
          <p:cNvPr id="5" name="PRE cookie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4058600" y="2000039"/>
            <a:ext cx="1111806" cy="1688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marche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594331" y="549472"/>
            <a:ext cx="1127213" cy="901771"/>
          </a:xfrm>
          <a:prstGeom prst="rect">
            <a:avLst/>
          </a:prstGeom>
        </p:spPr>
      </p:pic>
      <p:pic>
        <p:nvPicPr>
          <p:cNvPr id="8" name="Kisakik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596335" y="636270"/>
            <a:ext cx="1289871" cy="967403"/>
          </a:xfrm>
          <a:prstGeom prst="rect">
            <a:avLst/>
          </a:prstGeom>
        </p:spPr>
      </p:pic>
      <p:pic>
        <p:nvPicPr>
          <p:cNvPr id="9" name="Bonano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195882" y="722838"/>
            <a:ext cx="1059022" cy="794266"/>
          </a:xfrm>
          <a:prstGeom prst="rect">
            <a:avLst/>
          </a:prstGeom>
        </p:spPr>
      </p:pic>
      <p:pic>
        <p:nvPicPr>
          <p:cNvPr id="10" name="Amza.wmv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719176" y="1798631"/>
            <a:ext cx="1210011" cy="907508"/>
          </a:xfrm>
          <a:prstGeom prst="rect">
            <a:avLst/>
          </a:prstGeom>
        </p:spPr>
      </p:pic>
      <p:pic>
        <p:nvPicPr>
          <p:cNvPr id="11" name="eUPEN.avi">
            <a:hlinkClick r:id="" action="ppaction://media"/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5361631" y="1955448"/>
            <a:ext cx="1809889" cy="12047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67333" y="1509674"/>
            <a:ext cx="46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Analyse</a:t>
            </a:r>
            <a:r>
              <a:rPr lang="en-US" sz="1400" dirty="0" smtClean="0"/>
              <a:t> de la </a:t>
            </a:r>
            <a:r>
              <a:rPr lang="en-US" sz="1400" dirty="0" err="1" smtClean="0"/>
              <a:t>marche</a:t>
            </a:r>
            <a:r>
              <a:rPr lang="en-US" sz="1400" dirty="0" smtClean="0"/>
              <a:t>, du pied et du </a:t>
            </a:r>
            <a:r>
              <a:rPr lang="en-US" sz="1400" dirty="0" err="1" smtClean="0"/>
              <a:t>tronc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5051761" y="3193919"/>
            <a:ext cx="254457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Functional &amp; analytical tasks</a:t>
            </a:r>
          </a:p>
          <a:p>
            <a:pPr algn="ctr"/>
            <a:r>
              <a:rPr lang="en-US" sz="1050" dirty="0"/>
              <a:t>Covering maximal mobility</a:t>
            </a:r>
          </a:p>
        </p:txBody>
      </p:sp>
      <p:pic>
        <p:nvPicPr>
          <p:cNvPr id="15" name="static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018747" y="3059765"/>
            <a:ext cx="1070478" cy="8028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530466" y="4658701"/>
            <a:ext cx="1446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Equilibre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3249846" y="3708736"/>
            <a:ext cx="46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Analyse</a:t>
            </a:r>
            <a:r>
              <a:rPr lang="en-US" sz="1400" dirty="0" smtClean="0"/>
              <a:t> des </a:t>
            </a:r>
            <a:r>
              <a:rPr lang="en-US" sz="1400" dirty="0" err="1" smtClean="0"/>
              <a:t>membres</a:t>
            </a:r>
            <a:r>
              <a:rPr lang="en-US" sz="1400" dirty="0" smtClean="0"/>
              <a:t> </a:t>
            </a:r>
            <a:r>
              <a:rPr lang="en-US" sz="1400" dirty="0" err="1" smtClean="0"/>
              <a:t>supérieurs</a:t>
            </a:r>
            <a:endParaRPr lang="en-US" sz="1400" dirty="0"/>
          </a:p>
        </p:txBody>
      </p:sp>
      <p:pic>
        <p:nvPicPr>
          <p:cNvPr id="18" name="marche">
            <a:hlinkClick r:id="" action="ppaction://media"/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898823" y="579109"/>
            <a:ext cx="914436" cy="691346"/>
          </a:xfrm>
          <a:prstGeom prst="rect">
            <a:avLst/>
          </a:prstGeom>
        </p:spPr>
      </p:pic>
      <p:pic>
        <p:nvPicPr>
          <p:cNvPr id="20" name="Image 38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" t="6841" r="38844" b="25504"/>
          <a:stretch>
            <a:fillRect/>
          </a:stretch>
        </p:blipFill>
        <p:spPr bwMode="auto">
          <a:xfrm>
            <a:off x="7254904" y="4016513"/>
            <a:ext cx="860982" cy="573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USIQUE">
            <a:hlinkClick r:id="" action="ppaction://media"/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082699" y="4137315"/>
            <a:ext cx="1124429" cy="84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5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98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9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94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665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46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298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2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5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73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5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51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57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63" repeatCount="indefinite" fill="remove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64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12" y="-16324"/>
            <a:ext cx="3473502" cy="693737"/>
          </a:xfrm>
        </p:spPr>
        <p:txBody>
          <a:bodyPr>
            <a:normAutofit/>
          </a:bodyPr>
          <a:lstStyle/>
          <a:p>
            <a:r>
              <a:rPr lang="lb-LU" sz="2700" dirty="0" smtClean="0"/>
              <a:t>Protocole</a:t>
            </a:r>
            <a:endParaRPr lang="fr-BE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5" y="800629"/>
            <a:ext cx="6172200" cy="1845147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1500" dirty="0" err="1" smtClean="0"/>
              <a:t>Adapté</a:t>
            </a:r>
            <a:r>
              <a:rPr lang="en-US" sz="1500" dirty="0" smtClean="0"/>
              <a:t> à la question </a:t>
            </a:r>
            <a:r>
              <a:rPr lang="en-US" sz="1500" dirty="0" err="1" smtClean="0"/>
              <a:t>clinique</a:t>
            </a:r>
            <a:endParaRPr lang="en-US" sz="1500" dirty="0"/>
          </a:p>
          <a:p>
            <a:r>
              <a:rPr lang="en-US" sz="1500" dirty="0" smtClean="0"/>
              <a:t>Relation aux </a:t>
            </a:r>
            <a:r>
              <a:rPr lang="en-US" sz="1500" dirty="0" err="1" smtClean="0"/>
              <a:t>échelles</a:t>
            </a:r>
            <a:r>
              <a:rPr lang="en-US" sz="1500" dirty="0" smtClean="0"/>
              <a:t> </a:t>
            </a:r>
            <a:r>
              <a:rPr lang="en-US" sz="1500" dirty="0" err="1" smtClean="0"/>
              <a:t>cliniques</a:t>
            </a:r>
            <a:r>
              <a:rPr lang="en-US" sz="1500" dirty="0" smtClean="0"/>
              <a:t> (Modified </a:t>
            </a:r>
            <a:r>
              <a:rPr lang="en-US" sz="1500" dirty="0"/>
              <a:t>Mallet </a:t>
            </a:r>
            <a:r>
              <a:rPr lang="en-US" sz="1500" dirty="0" smtClean="0"/>
              <a:t>scale)</a:t>
            </a:r>
          </a:p>
          <a:p>
            <a:r>
              <a:rPr lang="en-US" sz="1500" dirty="0" smtClean="0"/>
              <a:t>Rapport </a:t>
            </a:r>
            <a:r>
              <a:rPr lang="en-US" sz="1500" dirty="0" err="1" smtClean="0"/>
              <a:t>en</a:t>
            </a:r>
            <a:r>
              <a:rPr lang="en-US" sz="1500" dirty="0" smtClean="0"/>
              <a:t> pdf avec </a:t>
            </a:r>
            <a:r>
              <a:rPr lang="en-US" sz="1500" dirty="0" err="1" smtClean="0"/>
              <a:t>vidéos</a:t>
            </a:r>
            <a:r>
              <a:rPr lang="en-US" sz="1500" dirty="0" smtClean="0"/>
              <a:t> </a:t>
            </a:r>
            <a:r>
              <a:rPr lang="en-US" sz="1500" dirty="0" err="1" smtClean="0"/>
              <a:t>intégrées</a:t>
            </a:r>
            <a:endParaRPr lang="en-US" sz="1500" dirty="0" smtClean="0"/>
          </a:p>
          <a:p>
            <a:r>
              <a:rPr lang="en-US" sz="1500" dirty="0" err="1" smtClean="0"/>
              <a:t>Développements</a:t>
            </a:r>
            <a:r>
              <a:rPr lang="en-US" sz="1500" dirty="0" smtClean="0"/>
              <a:t> de scores (GPS)</a:t>
            </a:r>
          </a:p>
          <a:p>
            <a:r>
              <a:rPr lang="en-US" sz="1500" dirty="0" err="1" smtClean="0"/>
              <a:t>Intégré</a:t>
            </a:r>
            <a:r>
              <a:rPr lang="en-US" sz="1500" dirty="0" smtClean="0"/>
              <a:t> au PACS</a:t>
            </a:r>
          </a:p>
          <a:p>
            <a:r>
              <a:rPr lang="en-US" sz="1500" dirty="0" err="1" smtClean="0"/>
              <a:t>Résultats</a:t>
            </a:r>
            <a:r>
              <a:rPr lang="en-US" sz="1500" dirty="0" smtClean="0"/>
              <a:t> </a:t>
            </a:r>
            <a:r>
              <a:rPr lang="en-US" sz="1500" dirty="0" err="1" smtClean="0"/>
              <a:t>utilisables</a:t>
            </a:r>
            <a:r>
              <a:rPr lang="en-US" sz="1500" dirty="0" smtClean="0"/>
              <a:t> </a:t>
            </a:r>
            <a:r>
              <a:rPr lang="en-US" sz="1500" dirty="0" err="1" smtClean="0"/>
              <a:t>en</a:t>
            </a:r>
            <a:r>
              <a:rPr lang="en-US" sz="1500" dirty="0" smtClean="0"/>
              <a:t> </a:t>
            </a:r>
            <a:r>
              <a:rPr lang="en-US" sz="1500" dirty="0" err="1" smtClean="0"/>
              <a:t>recherche</a:t>
            </a:r>
            <a:r>
              <a:rPr lang="en-US" sz="1500" dirty="0" smtClean="0"/>
              <a:t> </a:t>
            </a:r>
            <a:r>
              <a:rPr lang="en-US" sz="1500" dirty="0" err="1" smtClean="0"/>
              <a:t>clinique</a:t>
            </a:r>
            <a:r>
              <a:rPr lang="en-US" sz="1500" dirty="0" smtClean="0"/>
              <a:t> (Excel, BD)</a:t>
            </a:r>
          </a:p>
          <a:p>
            <a:r>
              <a:rPr lang="en-US" sz="1500" dirty="0" smtClean="0"/>
              <a:t> </a:t>
            </a:r>
            <a:r>
              <a:rPr lang="en-US" sz="1500" dirty="0" err="1"/>
              <a:t>Analyse</a:t>
            </a:r>
            <a:r>
              <a:rPr lang="en-US" sz="1500" dirty="0"/>
              <a:t> des phases relatives continues (</a:t>
            </a:r>
            <a:r>
              <a:rPr lang="en-US" sz="1500" dirty="0" err="1"/>
              <a:t>sélectivité</a:t>
            </a:r>
            <a:r>
              <a:rPr lang="en-US" sz="1500" dirty="0"/>
              <a:t>)</a:t>
            </a:r>
          </a:p>
          <a:p>
            <a:endParaRPr lang="en-US" sz="1500" dirty="0"/>
          </a:p>
        </p:txBody>
      </p:sp>
      <p:pic>
        <p:nvPicPr>
          <p:cNvPr id="6" name="Picture 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797" y="642709"/>
            <a:ext cx="1296145" cy="888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Espace réservé du contenu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923" y="2497343"/>
            <a:ext cx="2099915" cy="222282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24" y="3706263"/>
            <a:ext cx="1932077" cy="117779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</p:pic>
      <p:pic>
        <p:nvPicPr>
          <p:cNvPr id="11" name="Espace réservé du contenu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066" y="179384"/>
            <a:ext cx="1228030" cy="134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e 11"/>
          <p:cNvGrpSpPr/>
          <p:nvPr/>
        </p:nvGrpSpPr>
        <p:grpSpPr>
          <a:xfrm>
            <a:off x="7379726" y="3446940"/>
            <a:ext cx="1074745" cy="998479"/>
            <a:chOff x="2500307" y="3802722"/>
            <a:chExt cx="2733816" cy="264778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22" t="22826" r="40555" b="23745"/>
            <a:stretch/>
          </p:blipFill>
          <p:spPr bwMode="auto">
            <a:xfrm>
              <a:off x="2500307" y="3802722"/>
              <a:ext cx="2733816" cy="2647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Ellipse 13"/>
            <p:cNvSpPr/>
            <p:nvPr/>
          </p:nvSpPr>
          <p:spPr>
            <a:xfrm>
              <a:off x="4033837" y="5348882"/>
              <a:ext cx="64293" cy="869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sz="1350"/>
            </a:p>
          </p:txBody>
        </p:sp>
      </p:grpSp>
      <p:pic>
        <p:nvPicPr>
          <p:cNvPr id="15" name="M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14382" y="881573"/>
            <a:ext cx="1577533" cy="1054976"/>
          </a:xfrm>
          <a:prstGeom prst="rect">
            <a:avLst/>
          </a:prstGeom>
        </p:spPr>
      </p:pic>
      <p:pic>
        <p:nvPicPr>
          <p:cNvPr id="16" name="MT_anim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67302" y="2062989"/>
            <a:ext cx="1676698" cy="1121292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r="31352"/>
          <a:stretch/>
        </p:blipFill>
        <p:spPr bwMode="auto">
          <a:xfrm>
            <a:off x="2569343" y="2565944"/>
            <a:ext cx="1892671" cy="18794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5"/>
          <a:srcRect l="27860" t="22289" r="54890" b="17420"/>
          <a:stretch/>
        </p:blipFill>
        <p:spPr>
          <a:xfrm rot="14874652">
            <a:off x="8043647" y="3852152"/>
            <a:ext cx="576064" cy="108012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81346" y="4403166"/>
            <a:ext cx="1446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EMG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0" y="4673467"/>
            <a:ext cx="24591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Angles du </a:t>
            </a:r>
            <a:r>
              <a:rPr lang="en-US" sz="1400" dirty="0" err="1" smtClean="0"/>
              <a:t>mouvement</a:t>
            </a:r>
            <a:endParaRPr lang="en-US" sz="1400" dirty="0"/>
          </a:p>
        </p:txBody>
      </p:sp>
      <p:sp>
        <p:nvSpPr>
          <p:cNvPr id="21" name="Rectangle 20"/>
          <p:cNvSpPr/>
          <p:nvPr/>
        </p:nvSpPr>
        <p:spPr>
          <a:xfrm>
            <a:off x="4206454" y="4815729"/>
            <a:ext cx="3173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Paramètres</a:t>
            </a:r>
            <a:r>
              <a:rPr lang="en-US" sz="1400" dirty="0" smtClean="0"/>
              <a:t> </a:t>
            </a:r>
            <a:r>
              <a:rPr lang="en-US" sz="1400" dirty="0" err="1" smtClean="0"/>
              <a:t>spatio</a:t>
            </a:r>
            <a:r>
              <a:rPr lang="en-US" sz="1400" dirty="0" smtClean="0"/>
              <a:t> </a:t>
            </a:r>
            <a:r>
              <a:rPr lang="en-US" sz="1400" dirty="0" err="1" smtClean="0"/>
              <a:t>temporels</a:t>
            </a:r>
            <a:endParaRPr lang="en-US" sz="1400" dirty="0"/>
          </a:p>
        </p:txBody>
      </p:sp>
      <p:sp>
        <p:nvSpPr>
          <p:cNvPr id="22" name="Rectangle 21"/>
          <p:cNvSpPr/>
          <p:nvPr/>
        </p:nvSpPr>
        <p:spPr>
          <a:xfrm>
            <a:off x="5292080" y="279067"/>
            <a:ext cx="14461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Scores</a:t>
            </a:r>
            <a:endParaRPr lang="en-US" sz="1400" dirty="0"/>
          </a:p>
        </p:txBody>
      </p:sp>
      <p:pic>
        <p:nvPicPr>
          <p:cNvPr id="23" name="Espace réservé du contenu 3"/>
          <p:cNvPicPr>
            <a:picLocks noChangeAspect="1"/>
          </p:cNvPicPr>
          <p:nvPr/>
        </p:nvPicPr>
        <p:blipFill rotWithShape="1">
          <a:blip r:embed="rId16"/>
          <a:srcRect l="44915" t="21063" r="2961" b="7842"/>
          <a:stretch/>
        </p:blipFill>
        <p:spPr bwMode="auto">
          <a:xfrm>
            <a:off x="4719694" y="1706507"/>
            <a:ext cx="2232248" cy="163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327521" y="3324160"/>
            <a:ext cx="3173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Coordination </a:t>
            </a:r>
            <a:r>
              <a:rPr lang="en-US" sz="1400" dirty="0" err="1" smtClean="0"/>
              <a:t>intersegmentaire</a:t>
            </a:r>
            <a:endParaRPr lang="en-US" sz="1400" dirty="0"/>
          </a:p>
        </p:txBody>
      </p:sp>
      <p:sp>
        <p:nvSpPr>
          <p:cNvPr id="25" name="Rectangle 24"/>
          <p:cNvSpPr/>
          <p:nvPr/>
        </p:nvSpPr>
        <p:spPr>
          <a:xfrm>
            <a:off x="7259515" y="4796319"/>
            <a:ext cx="1832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Force et </a:t>
            </a:r>
            <a:r>
              <a:rPr lang="en-US" sz="1400" dirty="0" err="1" smtClean="0"/>
              <a:t>pression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283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8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CEF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Système d’évaluation portable et flexible - </a:t>
            </a:r>
            <a:r>
              <a:rPr lang="fr-BE" dirty="0" err="1" smtClean="0"/>
              <a:t>FeasyMotion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9650" y="411510"/>
            <a:ext cx="7124700" cy="693737"/>
          </a:xfrm>
        </p:spPr>
        <p:txBody>
          <a:bodyPr/>
          <a:lstStyle/>
          <a:p>
            <a:r>
              <a:rPr lang="en-US" dirty="0"/>
              <a:t>Evaluations </a:t>
            </a:r>
            <a:r>
              <a:rPr lang="en-US" dirty="0" err="1"/>
              <a:t>rapides</a:t>
            </a:r>
            <a:r>
              <a:rPr lang="en-US" dirty="0"/>
              <a:t> et </a:t>
            </a:r>
            <a:r>
              <a:rPr lang="en-US" dirty="0" err="1"/>
              <a:t>transportables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Fonctions</a:t>
            </a:r>
            <a:r>
              <a:rPr lang="en-GB" dirty="0"/>
              <a:t> </a:t>
            </a:r>
            <a:r>
              <a:rPr lang="en-GB" dirty="0" err="1"/>
              <a:t>motrices</a:t>
            </a:r>
            <a:endParaRPr lang="en-GB" dirty="0"/>
          </a:p>
          <a:p>
            <a:pPr lvl="1"/>
            <a:r>
              <a:rPr lang="en-GB" dirty="0" err="1"/>
              <a:t>Motricité</a:t>
            </a:r>
            <a:r>
              <a:rPr lang="en-GB" dirty="0"/>
              <a:t> </a:t>
            </a:r>
            <a:r>
              <a:rPr lang="en-GB" dirty="0" err="1"/>
              <a:t>globale</a:t>
            </a:r>
            <a:endParaRPr lang="en-GB" dirty="0"/>
          </a:p>
          <a:p>
            <a:pPr lvl="2"/>
            <a:r>
              <a:rPr lang="en-GB" dirty="0"/>
              <a:t>Kinect</a:t>
            </a:r>
          </a:p>
          <a:p>
            <a:pPr lvl="1"/>
            <a:r>
              <a:rPr lang="en-GB" dirty="0"/>
              <a:t>Posture et </a:t>
            </a:r>
            <a:r>
              <a:rPr lang="en-GB" dirty="0" err="1"/>
              <a:t>équilibre</a:t>
            </a:r>
            <a:endParaRPr lang="en-GB" dirty="0"/>
          </a:p>
          <a:p>
            <a:pPr lvl="2"/>
            <a:r>
              <a:rPr lang="en-GB" dirty="0"/>
              <a:t>Balance Board</a:t>
            </a:r>
          </a:p>
          <a:p>
            <a:r>
              <a:rPr lang="en-GB" dirty="0" err="1"/>
              <a:t>Fonctions</a:t>
            </a:r>
            <a:r>
              <a:rPr lang="en-GB" dirty="0"/>
              <a:t> </a:t>
            </a:r>
            <a:r>
              <a:rPr lang="en-GB" dirty="0" err="1"/>
              <a:t>cognitives</a:t>
            </a:r>
            <a:endParaRPr lang="en-GB" dirty="0"/>
          </a:p>
          <a:p>
            <a:pPr lvl="1"/>
            <a:r>
              <a:rPr lang="en-GB" dirty="0"/>
              <a:t>Serious games</a:t>
            </a:r>
          </a:p>
          <a:p>
            <a:endParaRPr lang="fr-F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12" y="3219822"/>
            <a:ext cx="2693970" cy="184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demo1_MotionAnalysis_SHORT_NO_SOUND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2638" y="1059582"/>
            <a:ext cx="2395115" cy="208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0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Kinect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9650" y="771550"/>
            <a:ext cx="7124700" cy="3038475"/>
          </a:xfrm>
        </p:spPr>
        <p:txBody>
          <a:bodyPr/>
          <a:lstStyle/>
          <a:p>
            <a:r>
              <a:rPr lang="fr-BE" dirty="0" smtClean="0"/>
              <a:t>« Grosse articulation »</a:t>
            </a:r>
          </a:p>
          <a:p>
            <a:pPr lvl="1"/>
            <a:r>
              <a:rPr lang="fr-BE" dirty="0" smtClean="0"/>
              <a:t>Epaule</a:t>
            </a:r>
          </a:p>
          <a:p>
            <a:pPr lvl="1"/>
            <a:r>
              <a:rPr lang="fr-BE" dirty="0" smtClean="0"/>
              <a:t>Coude</a:t>
            </a:r>
          </a:p>
          <a:p>
            <a:pPr lvl="1"/>
            <a:r>
              <a:rPr lang="fr-BE" dirty="0" smtClean="0"/>
              <a:t>Hanche</a:t>
            </a:r>
          </a:p>
          <a:p>
            <a:pPr lvl="1"/>
            <a:r>
              <a:rPr lang="fr-BE" dirty="0" smtClean="0"/>
              <a:t>Genou</a:t>
            </a:r>
          </a:p>
          <a:p>
            <a:r>
              <a:rPr lang="fr-BE" dirty="0" smtClean="0"/>
              <a:t>Reproductibilité +++</a:t>
            </a:r>
          </a:p>
        </p:txBody>
      </p:sp>
      <p:pic>
        <p:nvPicPr>
          <p:cNvPr id="2050" name="Picture 2" descr="Résultat de recherche d'images pour &quot;kinec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92" y="627534"/>
            <a:ext cx="323026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ésultat de recherche d'images pour &quot;kinec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95454"/>
            <a:ext cx="3672408" cy="168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75" y="51470"/>
            <a:ext cx="7426050" cy="509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086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641206"/>
              </p:ext>
            </p:extLst>
          </p:nvPr>
        </p:nvGraphicFramePr>
        <p:xfrm>
          <a:off x="0" y="555526"/>
          <a:ext cx="9144000" cy="4587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08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3666" y="51470"/>
            <a:ext cx="4066406" cy="693737"/>
          </a:xfrm>
        </p:spPr>
        <p:txBody>
          <a:bodyPr/>
          <a:lstStyle/>
          <a:p>
            <a:r>
              <a:rPr lang="fr-BE" dirty="0" smtClean="0"/>
              <a:t>Balance </a:t>
            </a:r>
            <a:r>
              <a:rPr lang="fr-BE" dirty="0" err="1" smtClean="0"/>
              <a:t>Board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Equilibre</a:t>
            </a:r>
          </a:p>
          <a:p>
            <a:pPr lvl="1"/>
            <a:r>
              <a:rPr lang="fr-BE" dirty="0" smtClean="0"/>
              <a:t>Statique</a:t>
            </a:r>
          </a:p>
          <a:p>
            <a:pPr lvl="1"/>
            <a:r>
              <a:rPr lang="fr-BE" dirty="0" smtClean="0"/>
              <a:t>Dynamique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71550"/>
            <a:ext cx="2470469" cy="207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Résultat de recherche d'images pour &quot;balance board wii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8" name="Picture 4" descr="Résultat de recherche d'images pour &quot;balance board wii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771550"/>
            <a:ext cx="210080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LB\Documents\Papiers\Final\Papers\2016_TMJ_GamesWBB\TelemdicineandEhealth\Figure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03798"/>
            <a:ext cx="3281979" cy="202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009443" y="3003798"/>
            <a:ext cx="7117178" cy="645300"/>
          </a:xfrm>
        </p:spPr>
        <p:txBody>
          <a:bodyPr>
            <a:noAutofit/>
          </a:bodyPr>
          <a:lstStyle/>
          <a:p>
            <a:r>
              <a:rPr lang="fr-BE" sz="3600" dirty="0" smtClean="0"/>
              <a:t>Projets en gériatrie et troubles neurologiques?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6149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Balance </a:t>
            </a:r>
            <a:r>
              <a:rPr lang="fr-BE" dirty="0" err="1" smtClean="0"/>
              <a:t>Board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Equilibre</a:t>
            </a:r>
            <a:endParaRPr lang="fr-FR" dirty="0" smtClean="0"/>
          </a:p>
          <a:p>
            <a:pPr lvl="1"/>
            <a:r>
              <a:rPr lang="fr-BE" dirty="0" smtClean="0"/>
              <a:t>Dynamique</a:t>
            </a:r>
          </a:p>
        </p:txBody>
      </p:sp>
      <p:pic>
        <p:nvPicPr>
          <p:cNvPr id="1026" name="Picture 2" descr="C:\Users\ULB\Documents\Papiers\Final\Papers\2016_TMJ_GamesWBB\TelemdicineandEhealth\Figure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03598"/>
            <a:ext cx="5224097" cy="322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9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Evaluation cognitive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4887039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Bonnechère et al., </a:t>
            </a:r>
            <a:r>
              <a:rPr lang="en-US" sz="1200" u="sng" dirty="0">
                <a:solidFill>
                  <a:srgbClr val="0070C0"/>
                </a:solidFill>
              </a:rPr>
              <a:t>Evaluation of cognitive functions of aged patients using video games</a:t>
            </a:r>
            <a:r>
              <a:rPr lang="en-US" sz="1200" dirty="0" smtClean="0">
                <a:hlinkClick r:id="rId2"/>
              </a:rPr>
              <a:t>.</a:t>
            </a:r>
            <a:r>
              <a:rPr lang="en-US" sz="1200" dirty="0" smtClean="0"/>
              <a:t>. Rehab 2016</a:t>
            </a:r>
            <a:endParaRPr lang="fr-FR" sz="1200" dirty="0"/>
          </a:p>
        </p:txBody>
      </p:sp>
      <p:pic>
        <p:nvPicPr>
          <p:cNvPr id="5" name="Image 4" descr="C:\Users\ULB\Documents\Mémorants\Christophe\Gam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03598"/>
            <a:ext cx="4464496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C:\Users\ULB\Desktop\Correlation_Games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2115" r="6469" b="5301"/>
          <a:stretch/>
        </p:blipFill>
        <p:spPr bwMode="auto">
          <a:xfrm>
            <a:off x="-108520" y="0"/>
            <a:ext cx="9252520" cy="5164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313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CEF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Evaluation du rachis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9993"/>
            <a:ext cx="7124700" cy="693737"/>
          </a:xfrm>
        </p:spPr>
        <p:txBody>
          <a:bodyPr/>
          <a:lstStyle/>
          <a:p>
            <a:r>
              <a:rPr lang="fr-BE" sz="2800" dirty="0" smtClean="0"/>
              <a:t>RACHIS</a:t>
            </a:r>
            <a:r>
              <a:rPr lang="fr-BE" dirty="0" smtClean="0"/>
              <a:t> </a:t>
            </a:r>
            <a:r>
              <a:rPr lang="fr-BE" sz="2400" dirty="0" smtClean="0"/>
              <a:t>(Posture et mouvement) </a:t>
            </a:r>
            <a:endParaRPr lang="fr-BE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988" y="1678463"/>
            <a:ext cx="3960440" cy="2000347"/>
          </a:xfrm>
        </p:spPr>
        <p:txBody>
          <a:bodyPr/>
          <a:lstStyle/>
          <a:p>
            <a:r>
              <a:rPr lang="fr-BE" sz="1600" dirty="0" smtClean="0"/>
              <a:t>Cinématique rachis complet</a:t>
            </a:r>
          </a:p>
          <a:p>
            <a:r>
              <a:rPr lang="fr-BE" sz="1600" dirty="0" smtClean="0"/>
              <a:t>Deux modalités d’exécution</a:t>
            </a:r>
            <a:br>
              <a:rPr lang="fr-BE" sz="1600" dirty="0" smtClean="0"/>
            </a:br>
            <a:r>
              <a:rPr lang="fr-BE" sz="1600" dirty="0" smtClean="0"/>
              <a:t>des tâches</a:t>
            </a:r>
          </a:p>
          <a:p>
            <a:r>
              <a:rPr lang="fr-BE" sz="1600" dirty="0" smtClean="0"/>
              <a:t>Diagramme de phase</a:t>
            </a:r>
          </a:p>
          <a:p>
            <a:r>
              <a:rPr lang="fr-BE" sz="1600" dirty="0" smtClean="0"/>
              <a:t>Rythme </a:t>
            </a:r>
            <a:r>
              <a:rPr lang="fr-BE" sz="1600" dirty="0" err="1" smtClean="0"/>
              <a:t>lombopelvien</a:t>
            </a:r>
            <a:endParaRPr lang="fr-BE" sz="1600" dirty="0" smtClean="0"/>
          </a:p>
          <a:p>
            <a:r>
              <a:rPr lang="fr-BE" sz="1600" dirty="0" smtClean="0"/>
              <a:t>Courbure du rachis</a:t>
            </a:r>
          </a:p>
          <a:p>
            <a:r>
              <a:rPr lang="fr-BE" sz="1600" dirty="0" smtClean="0"/>
              <a:t>Balance</a:t>
            </a:r>
            <a:endParaRPr lang="fr-BE" sz="1600" dirty="0"/>
          </a:p>
          <a:p>
            <a:pPr lvl="1"/>
            <a:endParaRPr lang="fr-BE" dirty="0" smtClean="0"/>
          </a:p>
          <a:p>
            <a:endParaRPr lang="fr-BE" sz="1600" dirty="0"/>
          </a:p>
        </p:txBody>
      </p:sp>
      <p:pic>
        <p:nvPicPr>
          <p:cNvPr id="5" name="Milcher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84566" y="780215"/>
            <a:ext cx="1869456" cy="1495564"/>
          </a:xfrm>
          <a:prstGeom prst="rect">
            <a:avLst/>
          </a:prstGeom>
        </p:spPr>
      </p:pic>
      <p:pic>
        <p:nvPicPr>
          <p:cNvPr id="10" name="ROSANI_BEST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41157" y="786418"/>
            <a:ext cx="1691605" cy="13532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10"/>
          <a:srcRect l="24801" t="15503" r="29918" b="16237"/>
          <a:stretch/>
        </p:blipFill>
        <p:spPr>
          <a:xfrm>
            <a:off x="7425965" y="2945762"/>
            <a:ext cx="1512168" cy="1222884"/>
          </a:xfrm>
          <a:prstGeom prst="rect">
            <a:avLst/>
          </a:prstGeom>
        </p:spPr>
      </p:pic>
      <p:pic>
        <p:nvPicPr>
          <p:cNvPr id="11" name="PALPA_RACHIS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1"/>
          <a:srcRect l="27236" r="19474"/>
          <a:stretch/>
        </p:blipFill>
        <p:spPr>
          <a:xfrm>
            <a:off x="2764045" y="2826379"/>
            <a:ext cx="1466177" cy="2043407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t="18890" r="7722" b="4825"/>
          <a:stretch>
            <a:fillRect/>
          </a:stretch>
        </p:blipFill>
        <p:spPr bwMode="auto">
          <a:xfrm rot="16200000">
            <a:off x="4747149" y="3229447"/>
            <a:ext cx="1593799" cy="787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8" t="19025" r="7936" b="3426"/>
          <a:stretch>
            <a:fillRect/>
          </a:stretch>
        </p:blipFill>
        <p:spPr bwMode="auto">
          <a:xfrm rot="16200000">
            <a:off x="3906829" y="3166897"/>
            <a:ext cx="1593798" cy="9127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Flèche droite 18"/>
          <p:cNvSpPr/>
          <p:nvPr/>
        </p:nvSpPr>
        <p:spPr>
          <a:xfrm>
            <a:off x="4834852" y="3287470"/>
            <a:ext cx="400626" cy="159893"/>
          </a:xfrm>
          <a:prstGeom prst="rightArrow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84784">
            <a:off x="3876822" y="2707225"/>
            <a:ext cx="226287" cy="238309"/>
          </a:xfrm>
          <a:prstGeom prst="rect">
            <a:avLst/>
          </a:prstGeom>
          <a:noFill/>
        </p:spPr>
      </p:pic>
      <p:pic>
        <p:nvPicPr>
          <p:cNvPr id="21" name="Image 20"/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t="18423" r="7379" b="3818"/>
          <a:stretch>
            <a:fillRect/>
          </a:stretch>
        </p:blipFill>
        <p:spPr bwMode="auto">
          <a:xfrm rot="16200000">
            <a:off x="5729680" y="3034576"/>
            <a:ext cx="1593800" cy="11774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043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39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6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35205"/>
            <a:ext cx="2089000" cy="2209851"/>
          </a:xfrm>
          <a:solidFill>
            <a:schemeClr val="tx1">
              <a:alpha val="81000"/>
            </a:schemeClr>
          </a:solidFill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332" y="1447936"/>
            <a:ext cx="2076965" cy="2197120"/>
          </a:xfrm>
          <a:prstGeom prst="rect">
            <a:avLst/>
          </a:prstGeom>
          <a:solidFill>
            <a:schemeClr val="tx1">
              <a:alpha val="88000"/>
            </a:schemeClr>
          </a:solidFill>
        </p:spPr>
      </p:pic>
      <p:sp>
        <p:nvSpPr>
          <p:cNvPr id="6" name="ZoneTexte 5"/>
          <p:cNvSpPr txBox="1"/>
          <p:nvPr/>
        </p:nvSpPr>
        <p:spPr>
          <a:xfrm>
            <a:off x="1221895" y="1135123"/>
            <a:ext cx="6383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50" dirty="0"/>
              <a:t>BEST</a:t>
            </a:r>
          </a:p>
        </p:txBody>
      </p:sp>
      <p:sp>
        <p:nvSpPr>
          <p:cNvPr id="7" name="Titre 6"/>
          <p:cNvSpPr txBox="1">
            <a:spLocks noGrp="1"/>
          </p:cNvSpPr>
          <p:nvPr>
            <p:ph type="title"/>
          </p:nvPr>
        </p:nvSpPr>
        <p:spPr>
          <a:xfrm>
            <a:off x="835566" y="39450"/>
            <a:ext cx="5437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Communication des résultats</a:t>
            </a:r>
            <a:endParaRPr lang="fr-BE" sz="2800" dirty="0"/>
          </a:p>
        </p:txBody>
      </p:sp>
      <p:sp>
        <p:nvSpPr>
          <p:cNvPr id="8" name="ZoneTexte 7"/>
          <p:cNvSpPr txBox="1"/>
          <p:nvPr/>
        </p:nvSpPr>
        <p:spPr>
          <a:xfrm>
            <a:off x="3213345" y="1154355"/>
            <a:ext cx="6194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350" dirty="0"/>
              <a:t>FAST</a:t>
            </a:r>
          </a:p>
        </p:txBody>
      </p:sp>
      <p:pic>
        <p:nvPicPr>
          <p:cNvPr id="10" name="Espace réservé du contenu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0" r="71164" b="54626"/>
          <a:stretch/>
        </p:blipFill>
        <p:spPr bwMode="auto">
          <a:xfrm>
            <a:off x="4768410" y="1566028"/>
            <a:ext cx="1765967" cy="144016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53" y="3758454"/>
            <a:ext cx="2376264" cy="13096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</p:pic>
      <p:sp>
        <p:nvSpPr>
          <p:cNvPr id="12" name="Rectangle 11"/>
          <p:cNvSpPr/>
          <p:nvPr/>
        </p:nvSpPr>
        <p:spPr>
          <a:xfrm>
            <a:off x="381773" y="852602"/>
            <a:ext cx="46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Cinématique</a:t>
            </a:r>
            <a:r>
              <a:rPr lang="en-US" sz="1400" dirty="0" smtClean="0"/>
              <a:t> du rachis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3311115" y="1091223"/>
            <a:ext cx="46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Rythme</a:t>
            </a:r>
            <a:r>
              <a:rPr lang="en-US" sz="1400" dirty="0" smtClean="0"/>
              <a:t> </a:t>
            </a:r>
            <a:r>
              <a:rPr lang="en-US" sz="1400" dirty="0" err="1" smtClean="0"/>
              <a:t>lombopelvien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5648033" y="888398"/>
            <a:ext cx="46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/>
              <a:t>Courbures</a:t>
            </a:r>
            <a:r>
              <a:rPr lang="en-US" sz="1400" dirty="0" smtClean="0"/>
              <a:t> et angles</a:t>
            </a:r>
            <a:endParaRPr lang="en-US" sz="1400" dirty="0"/>
          </a:p>
        </p:txBody>
      </p:sp>
      <p:pic>
        <p:nvPicPr>
          <p:cNvPr id="15" name="Image 14"/>
          <p:cNvPicPr/>
          <p:nvPr/>
        </p:nvPicPr>
        <p:blipFill rotWithShape="1">
          <a:blip r:embed="rId6"/>
          <a:srcRect l="70137" t="14014" r="14723" b="28873"/>
          <a:stretch/>
        </p:blipFill>
        <p:spPr bwMode="auto">
          <a:xfrm>
            <a:off x="7020271" y="1240192"/>
            <a:ext cx="1950346" cy="33782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 1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84784">
            <a:off x="7731169" y="1927780"/>
            <a:ext cx="226287" cy="238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77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CEF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Evaluation </a:t>
            </a:r>
            <a:r>
              <a:rPr lang="fr-FR" dirty="0"/>
              <a:t>des paramètres spatio-temporels de la marche à l’aide du </a:t>
            </a:r>
            <a:r>
              <a:rPr lang="fr-FR" dirty="0" err="1"/>
              <a:t>Zéno</a:t>
            </a:r>
            <a:endParaRPr lang="fr-F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24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ZENO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Tapis de </a:t>
            </a:r>
            <a:r>
              <a:rPr lang="en-GB" dirty="0" err="1"/>
              <a:t>marche</a:t>
            </a:r>
            <a:endParaRPr lang="en-GB" dirty="0"/>
          </a:p>
        </p:txBody>
      </p:sp>
      <p:pic>
        <p:nvPicPr>
          <p:cNvPr id="5" name="Picture 2" descr="http://www.emsphysio.co.uk/wp-content/uploads/2016/01/730_zeno_breakdown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4529" r="1856" b="4879"/>
          <a:stretch/>
        </p:blipFill>
        <p:spPr bwMode="auto">
          <a:xfrm>
            <a:off x="4211960" y="2480517"/>
            <a:ext cx="4320480" cy="170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contenu 10"/>
          <p:cNvSpPr txBox="1">
            <a:spLocks/>
          </p:cNvSpPr>
          <p:nvPr/>
        </p:nvSpPr>
        <p:spPr bwMode="auto">
          <a:xfrm>
            <a:off x="3923928" y="4182525"/>
            <a:ext cx="4904151" cy="3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pitchFamily="18" charset="2"/>
              <a:buChar char=""/>
              <a:defRPr sz="1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900" b="1" dirty="0"/>
              <a:t>Longueur active: </a:t>
            </a:r>
            <a:r>
              <a:rPr lang="fr-BE" sz="900" dirty="0"/>
              <a:t>610 cm / </a:t>
            </a:r>
            <a:r>
              <a:rPr lang="fr-BE" sz="900" b="1" dirty="0"/>
              <a:t>Largeur active: </a:t>
            </a:r>
            <a:r>
              <a:rPr lang="fr-BE" sz="900" dirty="0"/>
              <a:t>61 cm / </a:t>
            </a:r>
            <a:r>
              <a:rPr lang="fr-BE" sz="900" b="1" dirty="0"/>
              <a:t>Epaisseur:</a:t>
            </a:r>
            <a:r>
              <a:rPr lang="fr-BE" sz="900" dirty="0"/>
              <a:t> 1,27 cm</a:t>
            </a:r>
          </a:p>
        </p:txBody>
      </p:sp>
      <p:sp>
        <p:nvSpPr>
          <p:cNvPr id="2" name="Oval 1"/>
          <p:cNvSpPr/>
          <p:nvPr/>
        </p:nvSpPr>
        <p:spPr>
          <a:xfrm>
            <a:off x="2490823" y="1397003"/>
            <a:ext cx="3240360" cy="1152128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Paramètres spatio-temporels</a:t>
            </a:r>
          </a:p>
        </p:txBody>
      </p:sp>
      <p:sp>
        <p:nvSpPr>
          <p:cNvPr id="8" name="Oval 7"/>
          <p:cNvSpPr/>
          <p:nvPr/>
        </p:nvSpPr>
        <p:spPr>
          <a:xfrm>
            <a:off x="3573662" y="3642598"/>
            <a:ext cx="4814762" cy="912119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Données de pressions    (COP &amp; pressions relatives)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442761" y="2283718"/>
            <a:ext cx="476280" cy="1299318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42761" y="3583035"/>
            <a:ext cx="689584" cy="515622"/>
          </a:xfrm>
          <a:prstGeom prst="straightConnector1">
            <a:avLst/>
          </a:prstGeom>
          <a:ln w="38100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352360" y="2215188"/>
            <a:ext cx="2632874" cy="117941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en </a:t>
            </a:r>
            <a:r>
              <a:rPr lang="fr-BE" cap="small" dirty="0"/>
              <a:t>Dynamique</a:t>
            </a:r>
            <a:r>
              <a:rPr lang="fr-BE" dirty="0"/>
              <a:t> &amp; </a:t>
            </a:r>
          </a:p>
          <a:p>
            <a:pPr algn="ctr"/>
            <a:r>
              <a:rPr lang="fr-BE" dirty="0"/>
              <a:t>en </a:t>
            </a:r>
            <a:r>
              <a:rPr lang="fr-BE" cap="small" dirty="0"/>
              <a:t>Statique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491186" y="2514374"/>
            <a:ext cx="1255253" cy="581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87" y="722682"/>
            <a:ext cx="2545112" cy="34970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047" y="2158229"/>
            <a:ext cx="2374854" cy="20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4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8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757408"/>
            <a:ext cx="8640960" cy="116626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BE" dirty="0" smtClean="0"/>
              <a:t>Reproductibilité </a:t>
            </a:r>
            <a:r>
              <a:rPr lang="fr-BE" sz="2000" dirty="0" smtClean="0">
                <a:cs typeface="Times New Roman" panose="02020603050405020304" pitchFamily="18" charset="0"/>
              </a:rPr>
              <a:t>→ </a:t>
            </a:r>
            <a:r>
              <a:rPr lang="fr-BE" sz="2000" dirty="0" smtClean="0"/>
              <a:t>sujets sains </a:t>
            </a:r>
            <a:r>
              <a:rPr lang="fr-BE" sz="1050" dirty="0" smtClean="0"/>
              <a:t>(19 à 87 ans)</a:t>
            </a:r>
            <a:r>
              <a:rPr lang="fr-BE" sz="2000" dirty="0" smtClean="0"/>
              <a:t/>
            </a:r>
            <a:br>
              <a:rPr lang="fr-BE" sz="2000" dirty="0" smtClean="0"/>
            </a:br>
            <a:r>
              <a:rPr lang="fr-BE" sz="1050" dirty="0" smtClean="0"/>
              <a:t>(! Études réalisées avec le système </a:t>
            </a:r>
            <a:r>
              <a:rPr lang="fr-BE" sz="1050" dirty="0"/>
              <a:t>GAITRite</a:t>
            </a:r>
            <a:r>
              <a:rPr lang="fr-BE" sz="1050" dirty="0" smtClean="0"/>
              <a:t>)</a:t>
            </a:r>
            <a:br>
              <a:rPr lang="fr-BE" sz="1050" dirty="0" smtClean="0"/>
            </a:br>
            <a:r>
              <a:rPr lang="fr-BE" sz="1050" dirty="0"/>
              <a:t/>
            </a:r>
            <a:br>
              <a:rPr lang="fr-BE" sz="1050" dirty="0"/>
            </a:br>
            <a:r>
              <a:rPr lang="fr-BE" sz="1050" dirty="0" smtClean="0"/>
              <a:t>	</a:t>
            </a:r>
            <a:r>
              <a:rPr lang="fr-BE" sz="1600" dirty="0" smtClean="0"/>
              <a:t>Modérée à </a:t>
            </a:r>
            <a:r>
              <a:rPr lang="fr-BE" sz="2000" b="1" dirty="0"/>
              <a:t>Excellente</a:t>
            </a:r>
            <a:r>
              <a:rPr lang="fr-BE" sz="2000" dirty="0"/>
              <a:t> : </a:t>
            </a:r>
            <a:r>
              <a:rPr lang="fr-BE" sz="2000" dirty="0">
                <a:cs typeface="Times New Roman" panose="02020603050405020304" pitchFamily="18" charset="0"/>
              </a:rPr>
              <a:t>0,70&lt;ICC&lt;0,99</a:t>
            </a:r>
            <a:r>
              <a:rPr lang="fr-BE" sz="2000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528" y="2211710"/>
            <a:ext cx="8424935" cy="2736304"/>
          </a:xfrm>
        </p:spPr>
        <p:txBody>
          <a:bodyPr anchor="t">
            <a:normAutofit/>
          </a:bodyPr>
          <a:lstStyle/>
          <a:p>
            <a:r>
              <a:rPr lang="fr-BE" sz="2000" b="1" dirty="0" smtClean="0"/>
              <a:t>Intra-session </a:t>
            </a:r>
            <a:r>
              <a:rPr lang="fr-BE" sz="2000" dirty="0" smtClean="0"/>
              <a:t>(mesures répétées)</a:t>
            </a:r>
            <a:r>
              <a:rPr lang="fr-BE" sz="2000" b="1" dirty="0" smtClean="0"/>
              <a:t> </a:t>
            </a:r>
            <a:r>
              <a:rPr lang="fr-BE" sz="2000" dirty="0" smtClean="0"/>
              <a:t>– 3 vitesses de marche </a:t>
            </a:r>
            <a:r>
              <a:rPr lang="fr-BE" sz="1050" dirty="0" smtClean="0"/>
              <a:t>(</a:t>
            </a:r>
            <a:r>
              <a:rPr lang="fr-BE" sz="1050" dirty="0" err="1" smtClean="0"/>
              <a:t>Bilney</a:t>
            </a:r>
            <a:r>
              <a:rPr lang="fr-BE" sz="1050" dirty="0" smtClean="0"/>
              <a:t> et al 2003)</a:t>
            </a:r>
            <a:endParaRPr lang="fr-BE" sz="2000" b="1" dirty="0" smtClean="0">
              <a:latin typeface="+mj-lt"/>
            </a:endParaRPr>
          </a:p>
          <a:p>
            <a:r>
              <a:rPr lang="fr-BE" sz="2000" dirty="0" smtClean="0"/>
              <a:t>à </a:t>
            </a:r>
            <a:r>
              <a:rPr lang="fr-BE" sz="2000" b="1" dirty="0" smtClean="0"/>
              <a:t>1 sem. d’intervalle </a:t>
            </a:r>
            <a:r>
              <a:rPr lang="fr-BE" sz="2000" dirty="0" smtClean="0"/>
              <a:t>- 2 vitesses de marche</a:t>
            </a:r>
            <a:r>
              <a:rPr lang="fr-BE" sz="2000" b="1" dirty="0" smtClean="0"/>
              <a:t> </a:t>
            </a:r>
            <a:r>
              <a:rPr lang="fr-BE" sz="1050" dirty="0" smtClean="0"/>
              <a:t>(</a:t>
            </a:r>
            <a:r>
              <a:rPr lang="da-DK" sz="1050" dirty="0" smtClean="0"/>
              <a:t>van Uden et al 2004)</a:t>
            </a:r>
            <a:r>
              <a:rPr lang="da-DK" sz="1600" dirty="0" smtClean="0"/>
              <a:t> </a:t>
            </a:r>
          </a:p>
          <a:p>
            <a:r>
              <a:rPr lang="fr-BE" sz="2000" dirty="0" smtClean="0">
                <a:cs typeface="Times New Roman" panose="02020603050405020304" pitchFamily="18" charset="0"/>
              </a:rPr>
              <a:t>à </a:t>
            </a:r>
            <a:r>
              <a:rPr lang="fr-BE" sz="2000" b="1" dirty="0" smtClean="0">
                <a:cs typeface="Times New Roman" panose="02020603050405020304" pitchFamily="18" charset="0"/>
              </a:rPr>
              <a:t>2 semaines d’intervalle</a:t>
            </a:r>
            <a:r>
              <a:rPr lang="fr-BE" sz="2000" dirty="0" smtClean="0">
                <a:cs typeface="Times New Roman" panose="02020603050405020304" pitchFamily="18" charset="0"/>
              </a:rPr>
              <a:t> – vitesse préférentielle </a:t>
            </a:r>
            <a:r>
              <a:rPr lang="fr-BE" sz="1400" dirty="0" smtClean="0">
                <a:cs typeface="Times New Roman" panose="02020603050405020304" pitchFamily="18" charset="0"/>
              </a:rPr>
              <a:t>(</a:t>
            </a:r>
            <a:r>
              <a:rPr lang="fr-BE" sz="1400" dirty="0" err="1" smtClean="0">
                <a:cs typeface="Times New Roman" panose="02020603050405020304" pitchFamily="18" charset="0"/>
              </a:rPr>
              <a:t>Menz</a:t>
            </a:r>
            <a:r>
              <a:rPr lang="fr-BE" sz="1400" dirty="0" smtClean="0">
                <a:cs typeface="Times New Roman" panose="02020603050405020304" pitchFamily="18" charset="0"/>
              </a:rPr>
              <a:t> et al 2004) </a:t>
            </a:r>
            <a:endParaRPr lang="fr-BE" sz="1600" dirty="0">
              <a:cs typeface="Times New Roman" panose="02020603050405020304" pitchFamily="18" charset="0"/>
            </a:endParaRPr>
          </a:p>
          <a:p>
            <a:r>
              <a:rPr lang="fr-BE" sz="2000" dirty="0" smtClean="0">
                <a:cs typeface="Times New Roman" panose="02020603050405020304" pitchFamily="18" charset="0"/>
              </a:rPr>
              <a:t>à </a:t>
            </a:r>
            <a:r>
              <a:rPr lang="fr-BE" sz="2000" b="1" dirty="0" smtClean="0">
                <a:cs typeface="Times New Roman" panose="02020603050405020304" pitchFamily="18" charset="0"/>
              </a:rPr>
              <a:t>long terme (3-4 mois) </a:t>
            </a:r>
            <a:r>
              <a:rPr lang="fr-BE" sz="1050" dirty="0" smtClean="0">
                <a:cs typeface="Times New Roman" panose="02020603050405020304" pitchFamily="18" charset="0"/>
              </a:rPr>
              <a:t>(</a:t>
            </a:r>
            <a:r>
              <a:rPr lang="fr-BE" sz="1050" dirty="0" err="1" smtClean="0">
                <a:cs typeface="Times New Roman" panose="02020603050405020304" pitchFamily="18" charset="0"/>
              </a:rPr>
              <a:t>Pauls</a:t>
            </a:r>
            <a:r>
              <a:rPr lang="fr-BE" sz="1050" dirty="0" smtClean="0">
                <a:cs typeface="Times New Roman" panose="02020603050405020304" pitchFamily="18" charset="0"/>
              </a:rPr>
              <a:t> 2008, </a:t>
            </a:r>
            <a:r>
              <a:rPr lang="fr-BE" sz="1050" dirty="0" err="1" smtClean="0">
                <a:cs typeface="Times New Roman" panose="02020603050405020304" pitchFamily="18" charset="0"/>
              </a:rPr>
              <a:t>Ourth</a:t>
            </a:r>
            <a:r>
              <a:rPr lang="fr-BE" sz="1050" dirty="0" smtClean="0">
                <a:cs typeface="Times New Roman" panose="02020603050405020304" pitchFamily="18" charset="0"/>
              </a:rPr>
              <a:t> 2008)</a:t>
            </a:r>
            <a:endParaRPr lang="fr-BE" sz="1600" b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3" y="771550"/>
            <a:ext cx="8280921" cy="86409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BE" dirty="0" smtClean="0"/>
              <a:t>Validité </a:t>
            </a:r>
            <a:r>
              <a:rPr lang="fr-BE" sz="2000" dirty="0" smtClean="0">
                <a:cs typeface="Times New Roman" panose="02020603050405020304" pitchFamily="18" charset="0"/>
              </a:rPr>
              <a:t>→ </a:t>
            </a:r>
            <a:r>
              <a:rPr lang="fr-BE" sz="2000" dirty="0" smtClean="0"/>
              <a:t>sujets sains</a:t>
            </a:r>
            <a:br>
              <a:rPr lang="fr-BE" sz="2000" dirty="0" smtClean="0"/>
            </a:br>
            <a:r>
              <a:rPr lang="fr-BE" sz="1050" dirty="0" smtClean="0"/>
              <a:t>(! Études réalisées avec le système </a:t>
            </a:r>
            <a:r>
              <a:rPr lang="fr-BE" sz="1050" dirty="0"/>
              <a:t>GAITRite)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3" y="1635646"/>
            <a:ext cx="8280921" cy="3024336"/>
          </a:xfrm>
        </p:spPr>
        <p:txBody>
          <a:bodyPr anchor="ctr"/>
          <a:lstStyle/>
          <a:p>
            <a:pPr marL="0" indent="0">
              <a:buNone/>
            </a:pPr>
            <a:r>
              <a:rPr lang="fr-BE" sz="2000" b="1" dirty="0" smtClean="0"/>
              <a:t>Excellente</a:t>
            </a:r>
            <a:r>
              <a:rPr lang="fr-BE" sz="2000" dirty="0" smtClean="0"/>
              <a:t> : </a:t>
            </a:r>
            <a:r>
              <a:rPr lang="fr-BE" sz="2000" dirty="0" smtClean="0">
                <a:cs typeface="Times New Roman" panose="02020603050405020304" pitchFamily="18" charset="0"/>
              </a:rPr>
              <a:t>0,86&lt;ICC&lt;0,99</a:t>
            </a:r>
            <a:r>
              <a:rPr lang="fr-BE" sz="2000" dirty="0" smtClean="0"/>
              <a:t> </a:t>
            </a:r>
          </a:p>
          <a:p>
            <a:pPr marL="0" indent="0">
              <a:buNone/>
            </a:pPr>
            <a:endParaRPr lang="fr-BE" sz="700" dirty="0" smtClean="0"/>
          </a:p>
          <a:p>
            <a:pPr lvl="1"/>
            <a:r>
              <a:rPr lang="fr-BE" sz="1800" dirty="0" smtClean="0"/>
              <a:t>Analyses papier-crayon </a:t>
            </a:r>
            <a:r>
              <a:rPr lang="fr-BE" sz="1400" dirty="0" smtClean="0"/>
              <a:t>(</a:t>
            </a:r>
            <a:r>
              <a:rPr lang="fr-BE" sz="1400" b="1" dirty="0" smtClean="0"/>
              <a:t>ICC&gt;0,95</a:t>
            </a:r>
            <a:r>
              <a:rPr lang="fr-BE" sz="1400" dirty="0" smtClean="0"/>
              <a:t>) </a:t>
            </a:r>
            <a:r>
              <a:rPr lang="fr-BE" sz="1800" dirty="0" smtClean="0"/>
              <a:t>&amp; vidéo </a:t>
            </a:r>
            <a:r>
              <a:rPr lang="fr-BE" sz="1400" dirty="0" smtClean="0"/>
              <a:t>(</a:t>
            </a:r>
            <a:r>
              <a:rPr lang="fr-BE" sz="1400" b="1" dirty="0" smtClean="0"/>
              <a:t>ICC&gt;0,93</a:t>
            </a:r>
            <a:r>
              <a:rPr lang="fr-BE" sz="1400" dirty="0" smtClean="0"/>
              <a:t>) </a:t>
            </a:r>
            <a:r>
              <a:rPr lang="fr-BE" sz="1800" dirty="0" smtClean="0"/>
              <a:t>– 3 vitesses de marche </a:t>
            </a:r>
            <a:r>
              <a:rPr lang="fr-BE" sz="900" dirty="0" smtClean="0"/>
              <a:t>(</a:t>
            </a:r>
            <a:r>
              <a:rPr lang="fr-BE" sz="900" dirty="0" err="1" smtClean="0"/>
              <a:t>McDonough</a:t>
            </a:r>
            <a:r>
              <a:rPr lang="fr-BE" sz="900" dirty="0" smtClean="0"/>
              <a:t> et al. 2001, </a:t>
            </a:r>
            <a:r>
              <a:rPr lang="fr-BE" sz="900" dirty="0" err="1" smtClean="0"/>
              <a:t>Cutlip</a:t>
            </a:r>
            <a:r>
              <a:rPr lang="fr-BE" sz="900" dirty="0" smtClean="0"/>
              <a:t> et al. 2000)</a:t>
            </a:r>
          </a:p>
          <a:p>
            <a:pPr lvl="1"/>
            <a:r>
              <a:rPr lang="fr-BE" sz="1800" dirty="0" smtClean="0"/>
              <a:t>Semelles sensibles aux pressions </a:t>
            </a:r>
            <a:r>
              <a:rPr lang="fr-BE" sz="900" dirty="0" smtClean="0"/>
              <a:t>(</a:t>
            </a:r>
            <a:r>
              <a:rPr lang="fr-BE" sz="900" dirty="0" err="1"/>
              <a:t>Bilney</a:t>
            </a:r>
            <a:r>
              <a:rPr lang="fr-BE" sz="900" dirty="0"/>
              <a:t> et </a:t>
            </a:r>
            <a:r>
              <a:rPr lang="fr-BE" sz="900" dirty="0" smtClean="0"/>
              <a:t>al. 2003) </a:t>
            </a:r>
            <a:r>
              <a:rPr lang="fr-BE" sz="1800" dirty="0" smtClean="0"/>
              <a:t>                                 </a:t>
            </a:r>
            <a:r>
              <a:rPr lang="fr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fr-BE" sz="1400" dirty="0" smtClean="0"/>
              <a:t> </a:t>
            </a:r>
            <a:r>
              <a:rPr lang="fr-BE" sz="1400" b="1" dirty="0" smtClean="0"/>
              <a:t>0,86&lt;ICC&lt;0,99</a:t>
            </a:r>
          </a:p>
          <a:p>
            <a:pPr lvl="1"/>
            <a:r>
              <a:rPr lang="fr-BE" sz="1800" dirty="0" smtClean="0"/>
              <a:t>Système optoélectronique </a:t>
            </a:r>
            <a:r>
              <a:rPr lang="fr-BE" sz="1800" dirty="0" err="1" smtClean="0"/>
              <a:t>Vicon</a:t>
            </a:r>
            <a:r>
              <a:rPr lang="fr-BE" sz="1800" baseline="30000" dirty="0" smtClean="0"/>
              <a:t>®</a:t>
            </a:r>
            <a:r>
              <a:rPr lang="fr-BE" sz="1800" dirty="0" smtClean="0"/>
              <a:t> </a:t>
            </a:r>
            <a:r>
              <a:rPr lang="fr-BE" sz="900" dirty="0" smtClean="0"/>
              <a:t>(Webster et al. 2005, </a:t>
            </a:r>
            <a:r>
              <a:rPr lang="fr-BE" sz="900" dirty="0" err="1">
                <a:cs typeface="Times New Roman" panose="02020603050405020304" pitchFamily="18" charset="0"/>
              </a:rPr>
              <a:t>Pauls</a:t>
            </a:r>
            <a:r>
              <a:rPr lang="fr-BE" sz="900" dirty="0">
                <a:cs typeface="Times New Roman" panose="02020603050405020304" pitchFamily="18" charset="0"/>
              </a:rPr>
              <a:t> </a:t>
            </a:r>
            <a:r>
              <a:rPr lang="fr-BE" sz="900" dirty="0" smtClean="0">
                <a:cs typeface="Times New Roman" panose="02020603050405020304" pitchFamily="18" charset="0"/>
              </a:rPr>
              <a:t>2008, </a:t>
            </a:r>
            <a:r>
              <a:rPr lang="fr-BE" sz="900" dirty="0" err="1">
                <a:cs typeface="Times New Roman" panose="02020603050405020304" pitchFamily="18" charset="0"/>
              </a:rPr>
              <a:t>Ourth</a:t>
            </a:r>
            <a:r>
              <a:rPr lang="fr-BE" sz="900" dirty="0">
                <a:cs typeface="Times New Roman" panose="02020603050405020304" pitchFamily="18" charset="0"/>
              </a:rPr>
              <a:t> </a:t>
            </a:r>
            <a:r>
              <a:rPr lang="fr-BE" sz="900" dirty="0" smtClean="0">
                <a:cs typeface="Times New Roman" panose="02020603050405020304" pitchFamily="18" charset="0"/>
              </a:rPr>
              <a:t>2008) </a:t>
            </a:r>
            <a:r>
              <a:rPr lang="fr-BE" sz="1800" dirty="0" smtClean="0">
                <a:cs typeface="Times New Roman" panose="02020603050405020304" pitchFamily="18" charset="0"/>
              </a:rPr>
              <a:t>                                  </a:t>
            </a:r>
            <a:r>
              <a:rPr lang="fr-BE" sz="1800" dirty="0" smtClean="0"/>
              <a:t> </a:t>
            </a:r>
            <a:r>
              <a:rPr lang="fr-B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fr-BE" sz="1400" b="1" dirty="0" smtClean="0"/>
              <a:t>0,91&lt;ICC&lt;0,99</a:t>
            </a:r>
            <a:endParaRPr lang="fr-BE" sz="1400" b="1" dirty="0"/>
          </a:p>
        </p:txBody>
      </p:sp>
    </p:spTree>
    <p:extLst>
      <p:ext uri="{BB962C8B-B14F-4D97-AF65-F5344CB8AC3E}">
        <p14:creationId xmlns:p14="http://schemas.microsoft.com/office/powerpoint/2010/main" val="298353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627535"/>
            <a:ext cx="8640960" cy="115212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BE" dirty="0"/>
              <a:t>Reproductibilité</a:t>
            </a:r>
            <a:r>
              <a:rPr lang="fr-BE" sz="2000" dirty="0"/>
              <a:t> </a:t>
            </a:r>
            <a:r>
              <a:rPr lang="fr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fr-BE" sz="2000" dirty="0"/>
              <a:t>sujets pathologiques</a:t>
            </a:r>
            <a:r>
              <a:rPr lang="fr-BE" sz="3600" dirty="0"/>
              <a:t/>
            </a:r>
            <a:br>
              <a:rPr lang="fr-BE" sz="3600" dirty="0"/>
            </a:br>
            <a:r>
              <a:rPr lang="fr-BE" sz="1050" dirty="0"/>
              <a:t>(! Études réalisées avec le système GAITRite)</a:t>
            </a:r>
            <a:r>
              <a:rPr lang="fr-BE" sz="1050" dirty="0" smtClean="0"/>
              <a:t/>
            </a:r>
            <a:br>
              <a:rPr lang="fr-BE" sz="1050" dirty="0" smtClean="0"/>
            </a:br>
            <a:r>
              <a:rPr lang="fr-BE" sz="1050" dirty="0"/>
              <a:t/>
            </a:r>
            <a:br>
              <a:rPr lang="fr-BE" sz="1050" dirty="0"/>
            </a:br>
            <a:r>
              <a:rPr lang="fr-BE" sz="1050" dirty="0" smtClean="0"/>
              <a:t>	</a:t>
            </a:r>
            <a:r>
              <a:rPr lang="fr-BE" sz="1600" dirty="0" smtClean="0"/>
              <a:t>Modérée à </a:t>
            </a:r>
            <a:r>
              <a:rPr lang="fr-BE" sz="2000" b="1" dirty="0"/>
              <a:t>Excellente</a:t>
            </a:r>
            <a:r>
              <a:rPr lang="fr-BE" sz="2000" dirty="0"/>
              <a:t> : </a:t>
            </a:r>
            <a:r>
              <a:rPr lang="fr-BE" sz="2000" dirty="0" smtClean="0">
                <a:cs typeface="Times New Roman" panose="02020603050405020304" pitchFamily="18" charset="0"/>
              </a:rPr>
              <a:t>0,69&lt;ICC&lt;0,99</a:t>
            </a:r>
            <a:r>
              <a:rPr lang="fr-BE" sz="2000" dirty="0" smtClean="0"/>
              <a:t>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528" y="2067694"/>
            <a:ext cx="8424935" cy="2880320"/>
          </a:xfrm>
        </p:spPr>
        <p:txBody>
          <a:bodyPr anchor="t">
            <a:normAutofit/>
          </a:bodyPr>
          <a:lstStyle/>
          <a:p>
            <a:r>
              <a:rPr lang="fr-BE" sz="1600" b="1" dirty="0"/>
              <a:t>Maladie de </a:t>
            </a:r>
            <a:r>
              <a:rPr lang="fr-BE" sz="1600" b="1" dirty="0" smtClean="0"/>
              <a:t>Huntington </a:t>
            </a:r>
            <a:r>
              <a:rPr lang="fr-BE" sz="1600" dirty="0" smtClean="0"/>
              <a:t>– 30-45 min. d’intervalle – vitesse préférentielle </a:t>
            </a:r>
            <a:r>
              <a:rPr lang="fr-BE" sz="900" dirty="0" smtClean="0"/>
              <a:t>(Rao </a:t>
            </a:r>
            <a:r>
              <a:rPr lang="fr-BE" sz="900" dirty="0"/>
              <a:t>et al. 2005</a:t>
            </a:r>
            <a:r>
              <a:rPr lang="fr-BE" sz="900" dirty="0" smtClean="0"/>
              <a:t>)</a:t>
            </a:r>
            <a:endParaRPr lang="fr-BE" sz="700" dirty="0"/>
          </a:p>
          <a:p>
            <a:pPr lvl="1"/>
            <a:r>
              <a:rPr lang="fr-BE" sz="1400" i="1" dirty="0" smtClean="0">
                <a:cs typeface="Times New Roman" panose="02020603050405020304" pitchFamily="18" charset="0"/>
              </a:rPr>
              <a:t>Largeur du pas </a:t>
            </a:r>
            <a:r>
              <a:rPr lang="fr-BE" sz="900" dirty="0" smtClean="0">
                <a:cs typeface="Times New Roman" panose="02020603050405020304" pitchFamily="18" charset="0"/>
              </a:rPr>
              <a:t>(CV=10,2%)</a:t>
            </a:r>
          </a:p>
          <a:p>
            <a:r>
              <a:rPr lang="fr-BE" sz="1600" b="1" dirty="0">
                <a:cs typeface="Times New Roman" panose="02020603050405020304" pitchFamily="18" charset="0"/>
              </a:rPr>
              <a:t>Patients </a:t>
            </a:r>
            <a:r>
              <a:rPr lang="fr-BE" sz="1600" b="1" dirty="0" smtClean="0">
                <a:cs typeface="Times New Roman" panose="02020603050405020304" pitchFamily="18" charset="0"/>
              </a:rPr>
              <a:t>post-AVC </a:t>
            </a:r>
            <a:r>
              <a:rPr lang="fr-BE" sz="1600" dirty="0" smtClean="0">
                <a:cs typeface="Times New Roman" panose="02020603050405020304" pitchFamily="18" charset="0"/>
              </a:rPr>
              <a:t>– 48h – vitesse préférentielle </a:t>
            </a:r>
            <a:r>
              <a:rPr lang="fr-BE" sz="900" dirty="0" smtClean="0">
                <a:cs typeface="Times New Roman" panose="02020603050405020304" pitchFamily="18" charset="0"/>
              </a:rPr>
              <a:t>(</a:t>
            </a:r>
            <a:r>
              <a:rPr lang="fr-BE" sz="900" dirty="0" err="1">
                <a:cs typeface="Times New Roman" panose="02020603050405020304" pitchFamily="18" charset="0"/>
              </a:rPr>
              <a:t>Kruys</a:t>
            </a:r>
            <a:r>
              <a:rPr lang="fr-BE" sz="900" dirty="0">
                <a:cs typeface="Times New Roman" panose="02020603050405020304" pitchFamily="18" charset="0"/>
              </a:rPr>
              <a:t> et al. </a:t>
            </a:r>
            <a:r>
              <a:rPr lang="fr-BE" sz="900" dirty="0" smtClean="0">
                <a:cs typeface="Times New Roman" panose="02020603050405020304" pitchFamily="18" charset="0"/>
              </a:rPr>
              <a:t>2011, Cho </a:t>
            </a:r>
            <a:r>
              <a:rPr lang="fr-BE" sz="900" dirty="0">
                <a:cs typeface="Times New Roman" panose="02020603050405020304" pitchFamily="18" charset="0"/>
              </a:rPr>
              <a:t>et al. </a:t>
            </a:r>
            <a:r>
              <a:rPr lang="fr-BE" sz="900" dirty="0" smtClean="0">
                <a:cs typeface="Times New Roman" panose="02020603050405020304" pitchFamily="18" charset="0"/>
              </a:rPr>
              <a:t>2015)</a:t>
            </a:r>
            <a:endParaRPr lang="fr-BE" sz="900" dirty="0">
              <a:cs typeface="Times New Roman" panose="02020603050405020304" pitchFamily="18" charset="0"/>
            </a:endParaRPr>
          </a:p>
          <a:p>
            <a:pPr lvl="1"/>
            <a:r>
              <a:rPr lang="fr-BE" sz="1400" i="1" dirty="0" smtClean="0">
                <a:cs typeface="Times New Roman" panose="02020603050405020304" pitchFamily="18" charset="0"/>
              </a:rPr>
              <a:t>Phase d’appui du membre </a:t>
            </a:r>
            <a:r>
              <a:rPr lang="fr-BE" sz="1400" i="1" dirty="0" err="1" smtClean="0">
                <a:cs typeface="Times New Roman" panose="02020603050405020304" pitchFamily="18" charset="0"/>
              </a:rPr>
              <a:t>parétique</a:t>
            </a:r>
            <a:r>
              <a:rPr lang="fr-BE" sz="1400" i="1" dirty="0" smtClean="0">
                <a:cs typeface="Times New Roman" panose="02020603050405020304" pitchFamily="18" charset="0"/>
              </a:rPr>
              <a:t> </a:t>
            </a:r>
            <a:r>
              <a:rPr lang="fr-BE" sz="900" dirty="0" smtClean="0">
                <a:cs typeface="Times New Roman" panose="02020603050405020304" pitchFamily="18" charset="0"/>
              </a:rPr>
              <a:t>(ICC=0,72) </a:t>
            </a:r>
          </a:p>
          <a:p>
            <a:pPr lvl="1"/>
            <a:r>
              <a:rPr lang="fr-BE" sz="1400" dirty="0" smtClean="0">
                <a:cs typeface="Times New Roman" panose="02020603050405020304" pitchFamily="18" charset="0"/>
              </a:rPr>
              <a:t>Dble-tâche: </a:t>
            </a:r>
            <a:r>
              <a:rPr lang="fr-BE" sz="1400" i="1" dirty="0" smtClean="0">
                <a:cs typeface="Times New Roman" panose="02020603050405020304" pitchFamily="18" charset="0"/>
              </a:rPr>
              <a:t>cadence </a:t>
            </a:r>
            <a:r>
              <a:rPr lang="fr-BE" sz="900" dirty="0" smtClean="0">
                <a:cs typeface="Times New Roman" panose="02020603050405020304" pitchFamily="18" charset="0"/>
              </a:rPr>
              <a:t>(ICC=0,69)</a:t>
            </a:r>
          </a:p>
          <a:p>
            <a:r>
              <a:rPr lang="fr-BE" sz="1600" b="1" dirty="0" smtClean="0">
                <a:cs typeface="Times New Roman" panose="02020603050405020304" pitchFamily="18" charset="0"/>
              </a:rPr>
              <a:t>Maladie d’Alzheimer</a:t>
            </a:r>
            <a:r>
              <a:rPr lang="fr-BE" sz="1600" dirty="0" smtClean="0">
                <a:cs typeface="Times New Roman" panose="02020603050405020304" pitchFamily="18" charset="0"/>
              </a:rPr>
              <a:t> – 1 sem. – vitesse préférentielle </a:t>
            </a:r>
            <a:r>
              <a:rPr lang="fr-BE" sz="900" dirty="0" smtClean="0">
                <a:cs typeface="Times New Roman" panose="02020603050405020304" pitchFamily="18" charset="0"/>
              </a:rPr>
              <a:t>(Wittwer et al. 2008) </a:t>
            </a:r>
          </a:p>
          <a:p>
            <a:pPr lvl="1"/>
            <a:r>
              <a:rPr lang="fr-BE" sz="1400" i="1" dirty="0">
                <a:cs typeface="Times New Roman" panose="02020603050405020304" pitchFamily="18" charset="0"/>
              </a:rPr>
              <a:t>Largeur du pas </a:t>
            </a:r>
            <a:r>
              <a:rPr lang="fr-BE" sz="1400" dirty="0">
                <a:cs typeface="Times New Roman" panose="02020603050405020304" pitchFamily="18" charset="0"/>
              </a:rPr>
              <a:t>et</a:t>
            </a:r>
            <a:r>
              <a:rPr lang="fr-BE" sz="1400" i="1" dirty="0">
                <a:cs typeface="Times New Roman" panose="02020603050405020304" pitchFamily="18" charset="0"/>
              </a:rPr>
              <a:t> angle de progression du pied </a:t>
            </a:r>
            <a:r>
              <a:rPr lang="fr-BE" sz="800" dirty="0" smtClean="0">
                <a:cs typeface="Times New Roman" panose="02020603050405020304" pitchFamily="18" charset="0"/>
              </a:rPr>
              <a:t>(CV=10,2%)</a:t>
            </a:r>
            <a:endParaRPr lang="fr-BE" sz="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2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90264" y="1059582"/>
            <a:ext cx="8458200" cy="374441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fr-BE" sz="2000" b="1" dirty="0" err="1" smtClean="0">
                <a:latin typeface="Arial Black" panose="020B0A04020102020204" pitchFamily="34" charset="0"/>
              </a:rPr>
              <a:t>Laboratory</a:t>
            </a:r>
            <a:r>
              <a:rPr lang="fr-BE" sz="2000" b="1" dirty="0" smtClean="0">
                <a:latin typeface="Arial Black" panose="020B0A04020102020204" pitchFamily="34" charset="0"/>
              </a:rPr>
              <a:t> of </a:t>
            </a:r>
            <a:r>
              <a:rPr lang="fr-BE" sz="2000" b="1" dirty="0" err="1" smtClean="0">
                <a:latin typeface="Arial Black" panose="020B0A04020102020204" pitchFamily="34" charset="0"/>
              </a:rPr>
              <a:t>Anatomy</a:t>
            </a:r>
            <a:r>
              <a:rPr lang="fr-BE" sz="2000" b="1" dirty="0" smtClean="0">
                <a:latin typeface="Arial Black" panose="020B0A04020102020204" pitchFamily="34" charset="0"/>
              </a:rPr>
              <a:t>, </a:t>
            </a:r>
            <a:r>
              <a:rPr lang="fr-BE" sz="2000" b="1" dirty="0" err="1" smtClean="0">
                <a:latin typeface="Arial Black" panose="020B0A04020102020204" pitchFamily="34" charset="0"/>
              </a:rPr>
              <a:t>Biomechanics</a:t>
            </a:r>
            <a:r>
              <a:rPr lang="fr-BE" sz="2000" b="1" dirty="0" smtClean="0">
                <a:latin typeface="Arial Black" panose="020B0A04020102020204" pitchFamily="34" charset="0"/>
              </a:rPr>
              <a:t> and </a:t>
            </a:r>
            <a:r>
              <a:rPr lang="fr-BE" sz="2000" b="1" dirty="0" err="1" smtClean="0">
                <a:latin typeface="Arial Black" panose="020B0A04020102020204" pitchFamily="34" charset="0"/>
              </a:rPr>
              <a:t>Organogenesis</a:t>
            </a:r>
            <a:r>
              <a:rPr lang="fr-BE" sz="2000" b="1" dirty="0" smtClean="0"/>
              <a:t/>
            </a:r>
            <a:br>
              <a:rPr lang="fr-BE" sz="2000" b="1" dirty="0" smtClean="0"/>
            </a:br>
            <a:r>
              <a:rPr lang="fr-BE" sz="2800" b="1" dirty="0" smtClean="0">
                <a:solidFill>
                  <a:srgbClr val="008E40"/>
                </a:solidFill>
                <a:latin typeface="Mistral" panose="03090702030407020403" pitchFamily="66" charset="0"/>
              </a:rPr>
              <a:t>LABO</a:t>
            </a:r>
            <a:br>
              <a:rPr lang="fr-BE" sz="2800" b="1" dirty="0" smtClean="0">
                <a:solidFill>
                  <a:srgbClr val="008E40"/>
                </a:solidFill>
                <a:latin typeface="Mistral" panose="03090702030407020403" pitchFamily="66" charset="0"/>
              </a:rPr>
            </a:br>
            <a:r>
              <a:rPr lang="fr-BE" sz="2800" b="1" dirty="0" smtClean="0">
                <a:solidFill>
                  <a:srgbClr val="008E40"/>
                </a:solidFill>
                <a:latin typeface="Mistral" panose="03090702030407020403" pitchFamily="66" charset="0"/>
              </a:rPr>
              <a:t>	</a:t>
            </a:r>
            <a:r>
              <a:rPr lang="fr-BE" sz="1600" b="1" i="1" dirty="0" err="1" smtClean="0">
                <a:solidFill>
                  <a:schemeClr val="tx1">
                    <a:lumMod val="95000"/>
                  </a:schemeClr>
                </a:solidFill>
              </a:rPr>
              <a:t>Faculty</a:t>
            </a:r>
            <a: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fr-BE" sz="1600" b="1" i="1" dirty="0" err="1" smtClean="0">
                <a:solidFill>
                  <a:schemeClr val="tx1">
                    <a:lumMod val="95000"/>
                  </a:schemeClr>
                </a:solidFill>
              </a:rPr>
              <a:t>Medicine</a:t>
            </a:r>
            <a: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fr-BE" sz="1800" b="1" i="1" dirty="0" smtClean="0"/>
              <a:t>	</a:t>
            </a:r>
            <a:br>
              <a:rPr lang="fr-BE" sz="1800" b="1" i="1" dirty="0" smtClean="0"/>
            </a:br>
            <a:r>
              <a:rPr lang="fr-BE" sz="1800" dirty="0" err="1"/>
              <a:t>Director</a:t>
            </a:r>
            <a:r>
              <a:rPr lang="fr-BE" sz="1800" dirty="0"/>
              <a:t>: </a:t>
            </a:r>
            <a:r>
              <a:rPr lang="fr-BE" sz="1600" b="1" dirty="0">
                <a:solidFill>
                  <a:srgbClr val="FFCC00"/>
                </a:solidFill>
              </a:rPr>
              <a:t>Prof. </a:t>
            </a:r>
            <a:r>
              <a:rPr lang="fr-BE" sz="1600" b="1" dirty="0" smtClean="0">
                <a:solidFill>
                  <a:srgbClr val="FFCC00"/>
                </a:solidFill>
              </a:rPr>
              <a:t>S. </a:t>
            </a:r>
            <a:r>
              <a:rPr lang="fr-BE" sz="1600" b="1" dirty="0" err="1" smtClean="0">
                <a:solidFill>
                  <a:srgbClr val="FFCC00"/>
                </a:solidFill>
              </a:rPr>
              <a:t>Louryan</a:t>
            </a:r>
            <a:r>
              <a:rPr lang="en-GB" sz="1800" dirty="0" smtClean="0">
                <a:effectLst/>
              </a:rPr>
              <a:t/>
            </a:r>
            <a:br>
              <a:rPr lang="en-GB" sz="1800" dirty="0" smtClean="0">
                <a:effectLst/>
              </a:rPr>
            </a:br>
            <a:r>
              <a:rPr lang="en-GB" sz="1800" dirty="0" smtClean="0">
                <a:effectLst/>
              </a:rPr>
              <a:t>----------------------------------------------------------</a:t>
            </a:r>
            <a:br>
              <a:rPr lang="en-GB" sz="1800" dirty="0" smtClean="0">
                <a:effectLst/>
              </a:rPr>
            </a:br>
            <a:r>
              <a:rPr lang="fr-BE" sz="1800" b="1" i="1" dirty="0" smtClean="0"/>
              <a:t/>
            </a:r>
            <a:br>
              <a:rPr lang="fr-BE" sz="1800" b="1" i="1" dirty="0" smtClean="0"/>
            </a:br>
            <a:r>
              <a:rPr lang="fr-BE" sz="2000" b="1" dirty="0" err="1">
                <a:latin typeface="Arial Black" panose="020B0A04020102020204" pitchFamily="34" charset="0"/>
              </a:rPr>
              <a:t>Laboratory</a:t>
            </a:r>
            <a:r>
              <a:rPr lang="fr-BE" sz="2000" b="1" dirty="0">
                <a:latin typeface="Arial Black" panose="020B0A04020102020204" pitchFamily="34" charset="0"/>
              </a:rPr>
              <a:t> of </a:t>
            </a:r>
            <a:r>
              <a:rPr lang="fr-BE" sz="2000" b="1" dirty="0" err="1">
                <a:latin typeface="Arial Black" panose="020B0A04020102020204" pitchFamily="34" charset="0"/>
              </a:rPr>
              <a:t>Functional</a:t>
            </a:r>
            <a:r>
              <a:rPr lang="fr-BE" sz="2000" b="1" dirty="0">
                <a:latin typeface="Arial Black" panose="020B0A04020102020204" pitchFamily="34" charset="0"/>
              </a:rPr>
              <a:t> </a:t>
            </a:r>
            <a:r>
              <a:rPr lang="fr-BE" sz="2000" b="1" dirty="0" err="1">
                <a:latin typeface="Arial Black" panose="020B0A04020102020204" pitchFamily="34" charset="0"/>
              </a:rPr>
              <a:t>Anatomy</a:t>
            </a:r>
            <a:r>
              <a:rPr lang="fr-BE" sz="1800" b="1" i="1" dirty="0" smtClean="0"/>
              <a:t/>
            </a:r>
            <a:br>
              <a:rPr lang="fr-BE" sz="1800" b="1" i="1" dirty="0" smtClean="0"/>
            </a:br>
            <a:r>
              <a:rPr lang="fr-BE" sz="1800" b="1" i="1" dirty="0" smtClean="0"/>
              <a:t/>
            </a:r>
            <a:br>
              <a:rPr lang="fr-BE" sz="1800" b="1" i="1" dirty="0" smtClean="0"/>
            </a:br>
            <a:r>
              <a:rPr lang="fr-BE" sz="1600" b="1" i="1" dirty="0" err="1">
                <a:solidFill>
                  <a:schemeClr val="tx1">
                    <a:lumMod val="95000"/>
                  </a:schemeClr>
                </a:solidFill>
              </a:rPr>
              <a:t>Faculty</a:t>
            </a:r>
            <a:r>
              <a:rPr lang="fr-BE" sz="1600" b="1" i="1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fr-BE" sz="1600" b="1" i="1" dirty="0" err="1">
                <a:solidFill>
                  <a:schemeClr val="tx1">
                    <a:lumMod val="95000"/>
                  </a:schemeClr>
                </a:solidFill>
              </a:rPr>
              <a:t>Motor</a:t>
            </a:r>
            <a:r>
              <a:rPr lang="fr-BE" sz="1600" b="1" i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  <a:t>Sciences</a:t>
            </a:r>
            <a:b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fr-BE" sz="16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fr-BE" sz="1600" dirty="0" err="1"/>
              <a:t>Director</a:t>
            </a:r>
            <a:r>
              <a:rPr lang="fr-BE" sz="1600" dirty="0"/>
              <a:t>: </a:t>
            </a:r>
            <a:r>
              <a:rPr lang="fr-BE" sz="1400" b="1" dirty="0">
                <a:solidFill>
                  <a:srgbClr val="FFCC00"/>
                </a:solidFill>
              </a:rPr>
              <a:t>Prof. </a:t>
            </a:r>
            <a:r>
              <a:rPr lang="fr-BE" sz="1400" b="1" dirty="0" smtClean="0">
                <a:solidFill>
                  <a:srgbClr val="FFCC00"/>
                </a:solidFill>
              </a:rPr>
              <a:t>V. </a:t>
            </a:r>
            <a:r>
              <a:rPr lang="fr-BE" sz="1400" b="1" dirty="0" err="1" smtClean="0">
                <a:solidFill>
                  <a:srgbClr val="FFCC00"/>
                </a:solidFill>
              </a:rPr>
              <a:t>Feipel</a:t>
            </a:r>
            <a:r>
              <a:rPr lang="fr-BE" sz="1400" b="1" i="1" dirty="0" smtClean="0"/>
              <a:t/>
            </a:r>
            <a:br>
              <a:rPr lang="fr-BE" sz="1400" b="1" i="1" dirty="0" smtClean="0"/>
            </a:br>
            <a:r>
              <a:rPr lang="en-GB" sz="1800" dirty="0" smtClean="0">
                <a:effectLst/>
              </a:rPr>
              <a:t>----------------------------------------------------------</a:t>
            </a:r>
            <a:endParaRPr lang="en-US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94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843558"/>
            <a:ext cx="8496944" cy="4032448"/>
          </a:xfrm>
        </p:spPr>
        <p:txBody>
          <a:bodyPr anchor="t"/>
          <a:lstStyle/>
          <a:p>
            <a:pPr marL="385763" indent="-385763">
              <a:buNone/>
            </a:pPr>
            <a:r>
              <a:rPr lang="en-US" sz="2400" b="1" dirty="0" smtClean="0"/>
              <a:t>Les </a:t>
            </a:r>
            <a:r>
              <a:rPr lang="en-US" sz="2400" b="1" dirty="0" err="1" smtClean="0"/>
              <a:t>paramètres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spatio-temporels</a:t>
            </a:r>
            <a:r>
              <a:rPr lang="en-US" sz="2400" b="1" dirty="0" smtClean="0"/>
              <a:t>…</a:t>
            </a:r>
          </a:p>
          <a:p>
            <a:pPr marL="385763" indent="-385763">
              <a:buNone/>
            </a:pPr>
            <a:endParaRPr lang="en-US" sz="900" b="1" dirty="0" smtClean="0"/>
          </a:p>
          <a:p>
            <a:pPr lvl="1"/>
            <a:r>
              <a:rPr lang="da-DK" sz="1800" dirty="0" smtClean="0"/>
              <a:t>sont </a:t>
            </a:r>
            <a:r>
              <a:rPr lang="da-DK" sz="1800" dirty="0"/>
              <a:t>analysés </a:t>
            </a:r>
            <a:r>
              <a:rPr lang="da-DK" sz="1800" dirty="0" smtClean="0"/>
              <a:t>à </a:t>
            </a:r>
            <a:r>
              <a:rPr lang="da-DK" sz="1800" b="1" dirty="0" smtClean="0"/>
              <a:t>vitesse</a:t>
            </a:r>
            <a:r>
              <a:rPr lang="da-DK" sz="1800" dirty="0" smtClean="0"/>
              <a:t> de marche </a:t>
            </a:r>
            <a:r>
              <a:rPr lang="da-DK" sz="1800" b="1" dirty="0" smtClean="0"/>
              <a:t>auto-selectionnée</a:t>
            </a:r>
            <a:r>
              <a:rPr lang="da-DK" sz="1800" dirty="0" smtClean="0"/>
              <a:t> </a:t>
            </a:r>
            <a:r>
              <a:rPr lang="da-DK" sz="1000" dirty="0"/>
              <a:t>(Winter et al. </a:t>
            </a:r>
            <a:r>
              <a:rPr lang="da-DK" sz="1000" dirty="0" smtClean="0"/>
              <a:t>1990) </a:t>
            </a:r>
            <a:endParaRPr lang="da-DK" sz="1000" dirty="0"/>
          </a:p>
          <a:p>
            <a:pPr lvl="1"/>
            <a:r>
              <a:rPr lang="en-US" sz="1800" dirty="0" err="1" smtClean="0"/>
              <a:t>sont</a:t>
            </a:r>
            <a:r>
              <a:rPr lang="en-US" sz="1800" dirty="0" smtClean="0"/>
              <a:t> </a:t>
            </a:r>
            <a:r>
              <a:rPr lang="en-US" sz="1800" dirty="0" err="1" smtClean="0"/>
              <a:t>influencés</a:t>
            </a:r>
            <a:r>
              <a:rPr lang="en-US" sz="1800" dirty="0" smtClean="0"/>
              <a:t> par la </a:t>
            </a:r>
            <a:r>
              <a:rPr lang="en-US" sz="1800" dirty="0" err="1" smtClean="0"/>
              <a:t>vitesse</a:t>
            </a:r>
            <a:r>
              <a:rPr lang="en-US" sz="1800" dirty="0" smtClean="0"/>
              <a:t> de </a:t>
            </a:r>
            <a:r>
              <a:rPr lang="en-US" sz="1800" dirty="0" err="1" smtClean="0"/>
              <a:t>marche</a:t>
            </a:r>
            <a:r>
              <a:rPr lang="en-US" sz="1800" dirty="0" smtClean="0"/>
              <a:t> </a:t>
            </a:r>
            <a:r>
              <a:rPr lang="en-US" sz="1000" dirty="0" smtClean="0"/>
              <a:t>(</a:t>
            </a:r>
            <a:r>
              <a:rPr lang="da-DK" sz="1000" dirty="0" smtClean="0"/>
              <a:t>Kirtley et al. 1985, Moe-Nilssen 1998)</a:t>
            </a:r>
          </a:p>
          <a:p>
            <a:pPr marL="457200" lvl="1" indent="0">
              <a:buNone/>
            </a:pPr>
            <a:endParaRPr lang="da-DK" sz="600" dirty="0" smtClean="0"/>
          </a:p>
          <a:p>
            <a:pPr marL="57150" indent="0">
              <a:buNone/>
            </a:pPr>
            <a:r>
              <a:rPr lang="da-DK" sz="2400" dirty="0" smtClean="0">
                <a:latin typeface="Calibri"/>
              </a:rPr>
              <a:t>→ Difficile d’étudier les variations inter- et intra-individuelles OR...</a:t>
            </a:r>
          </a:p>
          <a:p>
            <a:pPr marL="57150" indent="0">
              <a:buNone/>
            </a:pPr>
            <a:endParaRPr lang="da-DK" sz="600" dirty="0" smtClean="0">
              <a:latin typeface="Calibri"/>
            </a:endParaRPr>
          </a:p>
          <a:p>
            <a:pPr lvl="1"/>
            <a:r>
              <a:rPr lang="en-US" sz="1800" dirty="0" err="1" smtClean="0"/>
              <a:t>Indicateurs</a:t>
            </a:r>
            <a:r>
              <a:rPr lang="en-US" sz="1800" dirty="0" smtClean="0"/>
              <a:t> </a:t>
            </a:r>
            <a:r>
              <a:rPr lang="en-US" sz="1800" dirty="0" err="1" smtClean="0"/>
              <a:t>prévisionnels</a:t>
            </a:r>
            <a:r>
              <a:rPr lang="en-US" sz="1800" dirty="0" smtClean="0"/>
              <a:t> </a:t>
            </a:r>
            <a:r>
              <a:rPr lang="en-US" sz="1800" dirty="0" err="1" smtClean="0"/>
              <a:t>en</a:t>
            </a:r>
            <a:r>
              <a:rPr lang="en-US" sz="1800" dirty="0" smtClean="0"/>
              <a:t> </a:t>
            </a:r>
            <a:r>
              <a:rPr lang="en-US" sz="1800" dirty="0" err="1" smtClean="0"/>
              <a:t>clinique</a:t>
            </a:r>
            <a:r>
              <a:rPr lang="en-US" sz="1800" dirty="0" smtClean="0"/>
              <a:t>: chutes, alterations des </a:t>
            </a:r>
            <a:r>
              <a:rPr lang="en-US" sz="1800" dirty="0" err="1" smtClean="0"/>
              <a:t>fonctions</a:t>
            </a:r>
            <a:r>
              <a:rPr lang="en-US" sz="1800" dirty="0" smtClean="0"/>
              <a:t> </a:t>
            </a:r>
            <a:r>
              <a:rPr lang="en-US" sz="1800" dirty="0" err="1" smtClean="0"/>
              <a:t>motrices</a:t>
            </a:r>
            <a:r>
              <a:rPr lang="en-US" sz="1800" dirty="0" smtClean="0"/>
              <a:t>,… </a:t>
            </a:r>
            <a:r>
              <a:rPr lang="da-DK" sz="1000" dirty="0"/>
              <a:t>(Spirduso et al. 2001, Rubenstein et al. </a:t>
            </a:r>
            <a:r>
              <a:rPr lang="da-DK" sz="1000" dirty="0" smtClean="0"/>
              <a:t>2001)</a:t>
            </a:r>
          </a:p>
          <a:p>
            <a:pPr lvl="1"/>
            <a:r>
              <a:rPr lang="da-DK" sz="1800" dirty="0" smtClean="0"/>
              <a:t>Evaluation</a:t>
            </a:r>
          </a:p>
        </p:txBody>
      </p:sp>
      <p:sp>
        <p:nvSpPr>
          <p:cNvPr id="5" name="ZoneTexte 4"/>
          <p:cNvSpPr txBox="1"/>
          <p:nvPr/>
        </p:nvSpPr>
        <p:spPr>
          <a:xfrm rot="20829055">
            <a:off x="210345" y="2149472"/>
            <a:ext cx="8802753" cy="87716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4000" dirty="0">
                <a:solidFill>
                  <a:schemeClr val="bg1"/>
                </a:solidFill>
                <a:latin typeface="Calibri"/>
              </a:rPr>
              <a:t>→ Développement de Profils de </a:t>
            </a:r>
            <a:r>
              <a:rPr lang="da-DK" sz="4000" dirty="0" smtClean="0">
                <a:solidFill>
                  <a:schemeClr val="bg1"/>
                </a:solidFill>
                <a:latin typeface="Calibri"/>
              </a:rPr>
              <a:t>Vitesse                                       </a:t>
            </a:r>
            <a:r>
              <a:rPr lang="da-DK" sz="3600" dirty="0" smtClean="0">
                <a:solidFill>
                  <a:schemeClr val="bg1"/>
                </a:solidFill>
                <a:latin typeface="Calibri"/>
              </a:rPr>
              <a:t> </a:t>
            </a:r>
            <a:r>
              <a:rPr lang="da-DK" sz="1100" dirty="0">
                <a:solidFill>
                  <a:schemeClr val="bg1"/>
                </a:solidFill>
                <a:latin typeface="Calibri"/>
              </a:rPr>
              <a:t>(</a:t>
            </a:r>
            <a:r>
              <a:rPr lang="en-US" sz="1100" dirty="0">
                <a:solidFill>
                  <a:schemeClr val="bg1"/>
                </a:solidFill>
              </a:rPr>
              <a:t>Moe-</a:t>
            </a:r>
            <a:r>
              <a:rPr lang="en-US" sz="1100" dirty="0" err="1">
                <a:solidFill>
                  <a:schemeClr val="bg1"/>
                </a:solidFill>
              </a:rPr>
              <a:t>Nilssen</a:t>
            </a:r>
            <a:r>
              <a:rPr lang="en-US" sz="1100" dirty="0">
                <a:solidFill>
                  <a:schemeClr val="bg1"/>
                </a:solidFill>
              </a:rPr>
              <a:t> et al. 2004</a:t>
            </a:r>
            <a:r>
              <a:rPr lang="en-US" sz="1100" dirty="0" smtClean="0">
                <a:solidFill>
                  <a:schemeClr val="bg1"/>
                </a:solidFill>
              </a:rPr>
              <a:t>)</a:t>
            </a:r>
            <a:endParaRPr lang="da-DK" sz="1100" dirty="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27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24544" y="-164554"/>
            <a:ext cx="10153128" cy="561662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aphicFrame>
        <p:nvGraphicFramePr>
          <p:cNvPr id="8" name="Espace réservé du contenu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146688"/>
              </p:ext>
            </p:extLst>
          </p:nvPr>
        </p:nvGraphicFramePr>
        <p:xfrm>
          <a:off x="396328" y="-27601"/>
          <a:ext cx="8351344" cy="5198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ksheet" r:id="rId4" imgW="9391616" imgH="6172200" progId="Excel.Sheet.8">
                  <p:embed/>
                </p:oleObj>
              </mc:Choice>
              <mc:Fallback>
                <p:oleObj name="Worksheet" r:id="rId4" imgW="9391616" imgH="61722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28" y="-27601"/>
                        <a:ext cx="8351344" cy="519870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3"/>
          <p:cNvSpPr txBox="1"/>
          <p:nvPr/>
        </p:nvSpPr>
        <p:spPr>
          <a:xfrm>
            <a:off x="4752020" y="123478"/>
            <a:ext cx="4283968" cy="12144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100" b="1" dirty="0">
                <a:solidFill>
                  <a:srgbClr val="C00000"/>
                </a:solidFill>
              </a:rPr>
              <a:t>y = 0,15x</a:t>
            </a:r>
            <a:r>
              <a:rPr lang="fr-BE" sz="2100" b="1" baseline="30000" dirty="0">
                <a:solidFill>
                  <a:srgbClr val="C00000"/>
                </a:solidFill>
              </a:rPr>
              <a:t>2</a:t>
            </a:r>
            <a:r>
              <a:rPr lang="fr-BE" sz="2100" b="1" dirty="0">
                <a:solidFill>
                  <a:srgbClr val="C00000"/>
                </a:solidFill>
              </a:rPr>
              <a:t>-0,65x+1,10</a:t>
            </a:r>
          </a:p>
          <a:p>
            <a:pPr algn="ctr"/>
            <a:r>
              <a:rPr lang="fr-BE" sz="2100" b="1" dirty="0">
                <a:solidFill>
                  <a:srgbClr val="C00000"/>
                </a:solidFill>
              </a:rPr>
              <a:t>R</a:t>
            </a:r>
            <a:r>
              <a:rPr lang="fr-BE" sz="2100" b="1" baseline="30000" dirty="0">
                <a:solidFill>
                  <a:srgbClr val="C00000"/>
                </a:solidFill>
              </a:rPr>
              <a:t>2</a:t>
            </a:r>
            <a:r>
              <a:rPr lang="fr-BE" sz="2100" b="1" dirty="0">
                <a:solidFill>
                  <a:srgbClr val="C00000"/>
                </a:solidFill>
              </a:rPr>
              <a:t> = 0,85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432" y="-26237"/>
            <a:ext cx="8069136" cy="519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390673"/>
              </p:ext>
            </p:extLst>
          </p:nvPr>
        </p:nvGraphicFramePr>
        <p:xfrm>
          <a:off x="820890" y="413893"/>
          <a:ext cx="7999583" cy="4534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aphiqu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051707"/>
              </p:ext>
            </p:extLst>
          </p:nvPr>
        </p:nvGraphicFramePr>
        <p:xfrm>
          <a:off x="986429" y="339502"/>
          <a:ext cx="784887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917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Graphic spid="17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122467"/>
              </p:ext>
            </p:extLst>
          </p:nvPr>
        </p:nvGraphicFramePr>
        <p:xfrm>
          <a:off x="986429" y="339502"/>
          <a:ext cx="8050067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88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628800" y="3591427"/>
            <a:ext cx="13655842" cy="15520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4" name="12-4-2016 11-45-49 -  - 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650010" cy="4061306"/>
          </a:xfrm>
        </p:spPr>
      </p:pic>
      <p:sp>
        <p:nvSpPr>
          <p:cNvPr id="7" name="Rectangle 6"/>
          <p:cNvSpPr/>
          <p:nvPr/>
        </p:nvSpPr>
        <p:spPr>
          <a:xfrm>
            <a:off x="3635896" y="2787774"/>
            <a:ext cx="4024135" cy="14422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33773"/>
          <a:stretch>
            <a:fillRect/>
          </a:stretch>
        </p:blipFill>
        <p:spPr bwMode="auto">
          <a:xfrm>
            <a:off x="-65976" y="3867894"/>
            <a:ext cx="8022352" cy="111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20249" r="62598"/>
          <a:stretch/>
        </p:blipFill>
        <p:spPr bwMode="auto">
          <a:xfrm>
            <a:off x="6372200" y="1131590"/>
            <a:ext cx="3343786" cy="393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9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9650" y="843558"/>
            <a:ext cx="7124700" cy="3550643"/>
          </a:xfrm>
        </p:spPr>
        <p:txBody>
          <a:bodyPr/>
          <a:lstStyle/>
          <a:p>
            <a:r>
              <a:rPr lang="fr-FR" dirty="0" smtClean="0"/>
              <a:t>Evaluation des paramètres spatio-temporels de la marche à l’aide du </a:t>
            </a:r>
            <a:r>
              <a:rPr lang="fr-FR" dirty="0" err="1" smtClean="0"/>
              <a:t>Zéno</a:t>
            </a:r>
            <a:endParaRPr lang="fr-FR" dirty="0"/>
          </a:p>
          <a:p>
            <a:r>
              <a:rPr lang="fr-FR" dirty="0"/>
              <a:t>C</a:t>
            </a:r>
            <a:r>
              <a:rPr lang="fr-FR" dirty="0" smtClean="0"/>
              <a:t>orrélation avec les différents tests d’évaluation habituellement utilisés en gériatrie (force musculaire, </a:t>
            </a:r>
            <a:r>
              <a:rPr lang="fr-FR" dirty="0" err="1" smtClean="0"/>
              <a:t>Timed</a:t>
            </a:r>
            <a:r>
              <a:rPr lang="fr-FR" dirty="0" smtClean="0"/>
              <a:t> up and Go, échelles de </a:t>
            </a:r>
            <a:r>
              <a:rPr lang="fr-FR" dirty="0" err="1" smtClean="0"/>
              <a:t>Tinetti</a:t>
            </a:r>
            <a:r>
              <a:rPr lang="fr-FR" dirty="0" smtClean="0"/>
              <a:t> et de Berg...)</a:t>
            </a:r>
          </a:p>
          <a:p>
            <a:r>
              <a:rPr lang="fr-FR" dirty="0" smtClean="0"/>
              <a:t>Effet de l’utilisation d’une aide technique sur les paramètres spatio-temporels de la marche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256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9650" y="843558"/>
            <a:ext cx="7124700" cy="3550643"/>
          </a:xfrm>
        </p:spPr>
        <p:txBody>
          <a:bodyPr/>
          <a:lstStyle/>
          <a:p>
            <a:r>
              <a:rPr lang="fr-FR" dirty="0" smtClean="0">
                <a:sym typeface="Wingdings"/>
              </a:rPr>
              <a:t>Population </a:t>
            </a:r>
            <a:r>
              <a:rPr lang="fr-FR" dirty="0" err="1" smtClean="0">
                <a:sym typeface="Wingdings"/>
              </a:rPr>
              <a:t>agée</a:t>
            </a:r>
            <a:r>
              <a:rPr lang="fr-FR" dirty="0" smtClean="0">
                <a:sym typeface="Wingdings"/>
              </a:rPr>
              <a:t> saine</a:t>
            </a:r>
          </a:p>
          <a:p>
            <a:r>
              <a:rPr lang="fr-FR" dirty="0" smtClean="0">
                <a:sym typeface="Wingdings"/>
              </a:rPr>
              <a:t>Application clinique</a:t>
            </a:r>
          </a:p>
          <a:p>
            <a:pPr lvl="1">
              <a:buAutoNum type="arabicPeriod"/>
            </a:pPr>
            <a:r>
              <a:rPr lang="fr-FR" dirty="0" smtClean="0">
                <a:sym typeface="Wingdings"/>
              </a:rPr>
              <a:t>Impact d’une pathologie (</a:t>
            </a:r>
            <a:r>
              <a:rPr lang="fr-FR" dirty="0" err="1" smtClean="0">
                <a:sym typeface="Wingdings"/>
              </a:rPr>
              <a:t>sarcopénie</a:t>
            </a:r>
            <a:r>
              <a:rPr lang="fr-FR" dirty="0" smtClean="0">
                <a:sym typeface="Wingdings"/>
              </a:rPr>
              <a:t>, démences…)</a:t>
            </a:r>
          </a:p>
          <a:p>
            <a:pPr lvl="1">
              <a:buAutoNum type="arabicPeriod"/>
            </a:pPr>
            <a:r>
              <a:rPr lang="fr-FR" dirty="0" smtClean="0">
                <a:sym typeface="Wingdings"/>
              </a:rPr>
              <a:t>Impact d’un traitement </a:t>
            </a:r>
            <a:r>
              <a:rPr lang="fr-FR" dirty="0" err="1" smtClean="0">
                <a:sym typeface="Wingdings"/>
              </a:rPr>
              <a:t>kinésithérapeutique</a:t>
            </a:r>
            <a:r>
              <a:rPr lang="fr-FR" dirty="0" smtClean="0">
                <a:sym typeface="Wingdings"/>
              </a:rPr>
              <a:t> (comme l’entraînement en double tâche ou les </a:t>
            </a:r>
            <a:r>
              <a:rPr lang="fr-FR" dirty="0" err="1" smtClean="0">
                <a:sym typeface="Wingdings"/>
              </a:rPr>
              <a:t>Serious</a:t>
            </a:r>
            <a:r>
              <a:rPr lang="fr-FR" dirty="0" smtClean="0">
                <a:sym typeface="Wingdings"/>
              </a:rPr>
              <a:t> </a:t>
            </a:r>
            <a:r>
              <a:rPr lang="fr-FR" dirty="0" err="1" smtClean="0">
                <a:sym typeface="Wingdings"/>
              </a:rPr>
              <a:t>Games</a:t>
            </a:r>
            <a:r>
              <a:rPr lang="fr-FR" dirty="0" smtClean="0">
                <a:sym typeface="Wingding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7376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Discussion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6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495799" y="819150"/>
            <a:ext cx="4648201" cy="3733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BE" sz="1400" b="1" i="1" dirty="0" err="1"/>
              <a:t>L</a:t>
            </a:r>
            <a:r>
              <a:rPr lang="fr-BE" sz="1400" b="1" i="1" dirty="0" err="1" smtClean="0"/>
              <a:t>aboratory</a:t>
            </a:r>
            <a:r>
              <a:rPr lang="fr-BE" sz="1400" b="1" i="1" dirty="0" smtClean="0"/>
              <a:t> </a:t>
            </a:r>
            <a:r>
              <a:rPr lang="fr-BE" sz="1400" b="1" i="1" dirty="0"/>
              <a:t>of </a:t>
            </a:r>
            <a:r>
              <a:rPr lang="fr-BE" sz="1400" b="1" i="1" dirty="0" err="1"/>
              <a:t>Anatomy</a:t>
            </a:r>
            <a:r>
              <a:rPr lang="fr-BE" sz="1400" b="1" i="1" dirty="0"/>
              <a:t>, </a:t>
            </a:r>
            <a:r>
              <a:rPr lang="fr-BE" sz="1400" b="1" i="1" dirty="0" err="1"/>
              <a:t>Biomechanics</a:t>
            </a:r>
            <a:r>
              <a:rPr lang="fr-BE" sz="1400" b="1" i="1" dirty="0"/>
              <a:t> and </a:t>
            </a:r>
            <a:r>
              <a:rPr lang="fr-BE" sz="1400" b="1" i="1" dirty="0" err="1"/>
              <a:t>Organogenesis</a:t>
            </a:r>
            <a:r>
              <a:rPr lang="fr-BE" sz="1400" b="1" i="1" dirty="0"/>
              <a:t> - </a:t>
            </a:r>
            <a:r>
              <a:rPr lang="fr-BE" sz="2000" b="1" dirty="0">
                <a:solidFill>
                  <a:srgbClr val="008E40"/>
                </a:solidFill>
                <a:latin typeface="Mistral" panose="03090702030407020403" pitchFamily="66" charset="0"/>
              </a:rPr>
              <a:t>LABO</a:t>
            </a:r>
            <a:r>
              <a:rPr lang="fr-BE" sz="1400" b="1" i="1" dirty="0"/>
              <a:t> </a:t>
            </a:r>
            <a:r>
              <a:rPr lang="fr-BE" sz="1400" b="1" i="1" dirty="0" smtClean="0"/>
              <a:t> (</a:t>
            </a:r>
            <a:r>
              <a:rPr lang="fr-BE" sz="1400" b="1" i="1" dirty="0" err="1" smtClean="0"/>
              <a:t>Faculty</a:t>
            </a:r>
            <a:r>
              <a:rPr lang="fr-BE" sz="1400" b="1" i="1" dirty="0" smtClean="0"/>
              <a:t> of </a:t>
            </a:r>
            <a:r>
              <a:rPr lang="fr-BE" sz="1400" b="1" i="1" dirty="0" err="1" smtClean="0"/>
              <a:t>Medicine</a:t>
            </a:r>
            <a:r>
              <a:rPr lang="fr-BE" sz="1400" b="1" i="1" dirty="0" smtClean="0"/>
              <a:t>) </a:t>
            </a:r>
            <a:r>
              <a:rPr lang="en-GB" sz="1100" dirty="0">
                <a:effectLst/>
              </a:rPr>
              <a:t>(</a:t>
            </a:r>
            <a:r>
              <a:rPr lang="en-GB" sz="1050" b="1" dirty="0" err="1">
                <a:solidFill>
                  <a:srgbClr val="FFCC00"/>
                </a:solidFill>
              </a:rPr>
              <a:t>Prof.</a:t>
            </a:r>
            <a:r>
              <a:rPr lang="en-GB" sz="1050" b="1" dirty="0">
                <a:solidFill>
                  <a:srgbClr val="FFCC00"/>
                </a:solidFill>
              </a:rPr>
              <a:t> S. </a:t>
            </a:r>
            <a:r>
              <a:rPr lang="en-GB" sz="1050" b="1" dirty="0" err="1">
                <a:solidFill>
                  <a:srgbClr val="FFCC00"/>
                </a:solidFill>
              </a:rPr>
              <a:t>Louryan</a:t>
            </a:r>
            <a:r>
              <a:rPr lang="en-GB" sz="1100" dirty="0">
                <a:effectLst/>
              </a:rPr>
              <a:t>)</a:t>
            </a:r>
            <a:r>
              <a:rPr lang="en-GB" sz="1600" dirty="0">
                <a:effectLst/>
              </a:rPr>
              <a:t/>
            </a:r>
            <a:br>
              <a:rPr lang="en-GB" sz="1600" dirty="0">
                <a:effectLst/>
              </a:rPr>
            </a:br>
            <a:r>
              <a:rPr lang="fr-BE" sz="1400" b="1" i="1" dirty="0" smtClean="0"/>
              <a:t/>
            </a:r>
            <a:br>
              <a:rPr lang="fr-BE" sz="1400" b="1" i="1" dirty="0" smtClean="0"/>
            </a:br>
            <a:r>
              <a:rPr lang="fr-BE" sz="1400" b="1" i="1" dirty="0" smtClean="0"/>
              <a:t>	1. </a:t>
            </a:r>
            <a:r>
              <a:rPr lang="en-GB" sz="1400" dirty="0" smtClean="0">
                <a:effectLst/>
              </a:rPr>
              <a:t>Morphological </a:t>
            </a:r>
            <a:r>
              <a:rPr lang="en-GB" sz="1400" dirty="0">
                <a:effectLst/>
              </a:rPr>
              <a:t>embryology and teratology </a:t>
            </a:r>
            <a:r>
              <a:rPr lang="en-GB" sz="1400" dirty="0" smtClean="0">
                <a:effectLst/>
              </a:rPr>
              <a:t>		</a:t>
            </a:r>
            <a:r>
              <a:rPr lang="en-GB" sz="1100" dirty="0" smtClean="0">
                <a:effectLst/>
              </a:rPr>
              <a:t>(</a:t>
            </a:r>
            <a:r>
              <a:rPr lang="en-GB" sz="1050" b="1" dirty="0" err="1">
                <a:solidFill>
                  <a:srgbClr val="FFCC00"/>
                </a:solidFill>
                <a:latin typeface="+mn-lt"/>
                <a:ea typeface="+mn-ea"/>
                <a:cs typeface="+mn-cs"/>
              </a:rPr>
              <a:t>Prof.</a:t>
            </a:r>
            <a:r>
              <a:rPr lang="en-GB" sz="1050" b="1" dirty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 S. </a:t>
            </a:r>
            <a:r>
              <a:rPr lang="en-GB" sz="1050" b="1" dirty="0" err="1">
                <a:solidFill>
                  <a:srgbClr val="FFCC00"/>
                </a:solidFill>
                <a:latin typeface="+mn-lt"/>
                <a:ea typeface="+mn-ea"/>
                <a:cs typeface="+mn-cs"/>
              </a:rPr>
              <a:t>Louryan</a:t>
            </a:r>
            <a:r>
              <a:rPr lang="en-GB" sz="1100" dirty="0" smtClean="0">
                <a:effectLst/>
              </a:rPr>
              <a:t>)</a:t>
            </a:r>
            <a:br>
              <a:rPr lang="en-GB" sz="1100" dirty="0" smtClean="0">
                <a:effectLst/>
              </a:rPr>
            </a:br>
            <a:r>
              <a:rPr lang="en-GB" sz="1100" dirty="0" smtClean="0">
                <a:effectLst/>
              </a:rPr>
              <a:t>	</a:t>
            </a:r>
            <a:r>
              <a:rPr lang="fr-BE" sz="1400" b="1" i="1" dirty="0" smtClean="0"/>
              <a:t>2. </a:t>
            </a:r>
            <a:r>
              <a:rPr lang="en-GB" sz="1400" dirty="0" smtClean="0">
                <a:effectLst/>
              </a:rPr>
              <a:t>Legal </a:t>
            </a:r>
            <a:r>
              <a:rPr lang="en-GB" sz="1400" dirty="0">
                <a:effectLst/>
              </a:rPr>
              <a:t>and medical anthropology </a:t>
            </a:r>
            <a:r>
              <a:rPr lang="en-GB" sz="1050" dirty="0">
                <a:effectLst/>
              </a:rPr>
              <a:t>(</a:t>
            </a:r>
            <a:r>
              <a:rPr lang="en-GB" sz="1050" b="1" dirty="0" err="1">
                <a:solidFill>
                  <a:srgbClr val="FFCC00"/>
                </a:solidFill>
                <a:latin typeface="+mn-lt"/>
                <a:ea typeface="+mn-ea"/>
                <a:cs typeface="+mn-cs"/>
              </a:rPr>
              <a:t>Prof.</a:t>
            </a:r>
            <a:r>
              <a:rPr lang="en-GB" sz="1050" b="1" dirty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 J-P. </a:t>
            </a:r>
            <a:r>
              <a:rPr lang="en-GB" sz="1050" b="1" dirty="0" smtClean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		</a:t>
            </a:r>
            <a:r>
              <a:rPr lang="en-GB" sz="1050" b="1" dirty="0" err="1" smtClean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Beauthier</a:t>
            </a:r>
            <a:r>
              <a:rPr lang="en-GB" sz="1050" dirty="0">
                <a:effectLst/>
              </a:rPr>
              <a:t>)</a:t>
            </a:r>
            <a:r>
              <a:rPr lang="en-GB" sz="1050" dirty="0" smtClean="0">
                <a:effectLst/>
              </a:rPr>
              <a:t/>
            </a:r>
            <a:br>
              <a:rPr lang="en-GB" sz="1050" dirty="0" smtClean="0">
                <a:effectLst/>
              </a:rPr>
            </a:br>
            <a:r>
              <a:rPr lang="en-GB" sz="1050" dirty="0" smtClean="0">
                <a:effectLst/>
              </a:rPr>
              <a:t>	</a:t>
            </a:r>
            <a:r>
              <a:rPr lang="fr-BE" sz="1400" b="1" i="1" dirty="0" smtClean="0"/>
              <a:t>3. </a:t>
            </a:r>
            <a:r>
              <a:rPr lang="en-GB" sz="1400" dirty="0" smtClean="0">
                <a:effectLst/>
              </a:rPr>
              <a:t>Experimental </a:t>
            </a:r>
            <a:r>
              <a:rPr lang="en-GB" sz="1400" dirty="0">
                <a:effectLst/>
              </a:rPr>
              <a:t>veterinary neurophysiology </a:t>
            </a:r>
            <a:r>
              <a:rPr lang="en-GB" sz="1400" dirty="0" smtClean="0">
                <a:effectLst/>
              </a:rPr>
              <a:t>		&amp;neuropathology </a:t>
            </a:r>
            <a:r>
              <a:rPr lang="en-GB" sz="1050" dirty="0">
                <a:effectLst/>
              </a:rPr>
              <a:t>(</a:t>
            </a:r>
            <a:r>
              <a:rPr lang="en-GB" sz="1050" b="1" dirty="0" err="1">
                <a:solidFill>
                  <a:srgbClr val="FFCC00"/>
                </a:solidFill>
                <a:latin typeface="+mn-lt"/>
                <a:ea typeface="+mn-ea"/>
                <a:cs typeface="+mn-cs"/>
              </a:rPr>
              <a:t>Prof.</a:t>
            </a:r>
            <a:r>
              <a:rPr lang="en-GB" sz="1050" b="1" dirty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050" b="1" dirty="0" smtClean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L. </a:t>
            </a:r>
            <a:r>
              <a:rPr lang="en-GB" sz="1050" b="1" dirty="0" err="1">
                <a:solidFill>
                  <a:srgbClr val="FFCC00"/>
                </a:solidFill>
                <a:latin typeface="+mn-lt"/>
                <a:ea typeface="+mn-ea"/>
                <a:cs typeface="+mn-cs"/>
              </a:rPr>
              <a:t>Poncelet</a:t>
            </a:r>
            <a:r>
              <a:rPr lang="en-GB" sz="1050" dirty="0" smtClean="0">
                <a:effectLst/>
              </a:rPr>
              <a:t>)</a:t>
            </a:r>
            <a:r>
              <a:rPr lang="en-GB" sz="1400" dirty="0" smtClean="0">
                <a:effectLst/>
              </a:rPr>
              <a:t/>
            </a:r>
            <a:br>
              <a:rPr lang="en-GB" sz="1400" dirty="0" smtClean="0">
                <a:effectLst/>
              </a:rPr>
            </a:br>
            <a:r>
              <a:rPr lang="en-GB" sz="1400" dirty="0" smtClean="0">
                <a:effectLst/>
              </a:rPr>
              <a:t>	</a:t>
            </a:r>
            <a:r>
              <a:rPr lang="fr-BE" sz="1400" b="1" i="1" dirty="0" smtClean="0"/>
              <a:t>4. </a:t>
            </a:r>
            <a:r>
              <a:rPr lang="en-US" sz="1400" dirty="0" smtClean="0">
                <a:effectLst/>
              </a:rPr>
              <a:t>Biomechanics</a:t>
            </a:r>
            <a:r>
              <a:rPr lang="en-US" sz="1400" dirty="0">
                <a:effectLst/>
              </a:rPr>
              <a:t>, functional anatomy </a:t>
            </a:r>
            <a:r>
              <a:rPr lang="en-US" sz="1400" dirty="0" smtClean="0">
                <a:effectLst/>
              </a:rPr>
              <a:t>&amp; 			modeling </a:t>
            </a:r>
            <a:r>
              <a:rPr lang="en-US" sz="1050" dirty="0" smtClean="0">
                <a:effectLst/>
              </a:rPr>
              <a:t>(</a:t>
            </a:r>
            <a:r>
              <a:rPr lang="en-US" sz="1050" b="1" dirty="0">
                <a:solidFill>
                  <a:srgbClr val="FFCC00"/>
                </a:solidFill>
                <a:latin typeface="+mn-lt"/>
                <a:ea typeface="+mn-ea"/>
                <a:cs typeface="+mn-cs"/>
              </a:rPr>
              <a:t>Prof. S. Van Sint Jan</a:t>
            </a:r>
            <a:r>
              <a:rPr lang="en-US" sz="1050" dirty="0" smtClean="0">
                <a:effectLst/>
              </a:rPr>
              <a:t>)</a:t>
            </a:r>
            <a:r>
              <a:rPr lang="en-GB" sz="1400" dirty="0" smtClean="0">
                <a:effectLst/>
              </a:rPr>
              <a:t/>
            </a:r>
            <a:br>
              <a:rPr lang="en-GB" sz="1400" dirty="0" smtClean="0">
                <a:effectLst/>
              </a:rPr>
            </a:br>
            <a:r>
              <a:rPr lang="en-GB" sz="1400" dirty="0" smtClean="0">
                <a:effectLst/>
              </a:rPr>
              <a:t/>
            </a:r>
            <a:br>
              <a:rPr lang="en-GB" sz="1400" dirty="0" smtClean="0">
                <a:effectLst/>
              </a:rPr>
            </a:br>
            <a:r>
              <a:rPr lang="fr-BE" sz="1400" b="1" i="1" dirty="0" smtClean="0"/>
              <a:t/>
            </a:r>
            <a:br>
              <a:rPr lang="fr-BE" sz="1400" b="1" i="1" dirty="0" smtClean="0"/>
            </a:br>
            <a:r>
              <a:rPr lang="fr-BE" sz="1400" b="1" i="1" dirty="0" err="1"/>
              <a:t>Laboratory</a:t>
            </a:r>
            <a:r>
              <a:rPr lang="fr-BE" sz="1400" b="1" i="1" dirty="0"/>
              <a:t> of </a:t>
            </a:r>
            <a:r>
              <a:rPr lang="fr-BE" sz="1400" b="1" i="1" dirty="0" err="1" smtClean="0"/>
              <a:t>Functional</a:t>
            </a:r>
            <a:r>
              <a:rPr lang="fr-BE" sz="1400" b="1" i="1" dirty="0" smtClean="0"/>
              <a:t> </a:t>
            </a:r>
            <a:r>
              <a:rPr lang="fr-BE" sz="1400" b="1" i="1" dirty="0" err="1" smtClean="0"/>
              <a:t>Anatomy</a:t>
            </a:r>
            <a:r>
              <a:rPr lang="fr-BE" sz="1400" b="1" i="1" dirty="0" smtClean="0"/>
              <a:t> - (</a:t>
            </a:r>
            <a:r>
              <a:rPr lang="fr-BE" sz="1400" b="1" i="1" dirty="0" err="1"/>
              <a:t>Faculty</a:t>
            </a:r>
            <a:r>
              <a:rPr lang="fr-BE" sz="1400" b="1" i="1" dirty="0"/>
              <a:t> of </a:t>
            </a:r>
            <a:r>
              <a:rPr lang="fr-BE" sz="1400" b="1" i="1" dirty="0" err="1" smtClean="0"/>
              <a:t>Motor</a:t>
            </a:r>
            <a:r>
              <a:rPr lang="fr-BE" sz="1400" b="1" i="1" dirty="0" smtClean="0"/>
              <a:t> Sciences) </a:t>
            </a:r>
            <a:r>
              <a:rPr lang="en-US" sz="1050" dirty="0">
                <a:effectLst/>
              </a:rPr>
              <a:t>(</a:t>
            </a:r>
            <a:r>
              <a:rPr lang="en-US" sz="1050" b="1" dirty="0">
                <a:solidFill>
                  <a:srgbClr val="FFCC00"/>
                </a:solidFill>
              </a:rPr>
              <a:t>Prof. V. </a:t>
            </a:r>
            <a:r>
              <a:rPr lang="en-US" sz="1050" b="1" dirty="0" err="1">
                <a:solidFill>
                  <a:srgbClr val="FFCC00"/>
                </a:solidFill>
              </a:rPr>
              <a:t>Feipel</a:t>
            </a:r>
            <a:r>
              <a:rPr lang="en-US" sz="1050" dirty="0">
                <a:effectLst/>
              </a:rPr>
              <a:t>)</a:t>
            </a:r>
            <a:r>
              <a:rPr lang="fr-BE" sz="1050" b="1" i="1" dirty="0"/>
              <a:t/>
            </a:r>
            <a:br>
              <a:rPr lang="fr-BE" sz="1050" b="1" i="1" dirty="0"/>
            </a:br>
            <a:r>
              <a:rPr lang="fr-BE" sz="2000" b="1" i="1" dirty="0" smtClean="0"/>
              <a:t>	</a:t>
            </a:r>
            <a:r>
              <a:rPr lang="fr-BE" sz="1400" b="1" i="1" dirty="0" smtClean="0"/>
              <a:t>5. </a:t>
            </a:r>
            <a:r>
              <a:rPr lang="en-US" sz="1400" dirty="0" smtClean="0">
                <a:effectLst/>
              </a:rPr>
              <a:t>Biomechanics</a:t>
            </a:r>
            <a:r>
              <a:rPr lang="en-US" sz="1400" dirty="0">
                <a:effectLst/>
              </a:rPr>
              <a:t>, functional anatomy </a:t>
            </a:r>
            <a:r>
              <a:rPr lang="en-US" sz="1400" dirty="0" smtClean="0">
                <a:effectLst/>
              </a:rPr>
              <a:t>&amp;			modeling</a:t>
            </a:r>
            <a:endParaRPr lang="en-US" sz="1050" dirty="0">
              <a:effectLst/>
            </a:endParaRPr>
          </a:p>
        </p:txBody>
      </p:sp>
      <p:pic>
        <p:nvPicPr>
          <p:cNvPr id="3" name="Picture 2" descr="D:\My Documents\Labo\Audit\organogram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800" y="2571750"/>
            <a:ext cx="4140200" cy="2286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D:\My Documents\Labo\Audit\organogram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800" y="753368"/>
            <a:ext cx="4140200" cy="153035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694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2" b="50286"/>
          <a:stretch/>
        </p:blipFill>
        <p:spPr bwMode="auto">
          <a:xfrm>
            <a:off x="84667" y="3069167"/>
            <a:ext cx="5223933" cy="2017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59632" y="57150"/>
            <a:ext cx="6284168" cy="693737"/>
          </a:xfrm>
        </p:spPr>
        <p:txBody>
          <a:bodyPr/>
          <a:lstStyle/>
          <a:p>
            <a:r>
              <a:rPr lang="en-GB" sz="2400" dirty="0" smtClean="0"/>
              <a:t>Facilities – </a:t>
            </a:r>
            <a:r>
              <a:rPr lang="en-GB" sz="2000" dirty="0" smtClean="0"/>
              <a:t>Multidisciplinary integration</a:t>
            </a:r>
            <a:endParaRPr lang="en-GB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16" r="4499"/>
          <a:stretch/>
        </p:blipFill>
        <p:spPr bwMode="auto">
          <a:xfrm>
            <a:off x="5486400" y="3241674"/>
            <a:ext cx="3547534" cy="980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" t="64329" r="70719" b="18728"/>
          <a:stretch/>
        </p:blipFill>
        <p:spPr bwMode="auto">
          <a:xfrm>
            <a:off x="76200" y="2114550"/>
            <a:ext cx="3505200" cy="871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56" r="1902" b="18805"/>
          <a:stretch/>
        </p:blipFill>
        <p:spPr bwMode="auto">
          <a:xfrm>
            <a:off x="76200" y="819150"/>
            <a:ext cx="5223933" cy="1235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98" b="73321"/>
          <a:stretch/>
        </p:blipFill>
        <p:spPr bwMode="auto">
          <a:xfrm>
            <a:off x="5592232" y="1200150"/>
            <a:ext cx="3335867" cy="75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08" r="18462" b="36886"/>
          <a:stretch/>
        </p:blipFill>
        <p:spPr bwMode="auto">
          <a:xfrm>
            <a:off x="5745737" y="2093383"/>
            <a:ext cx="3028859" cy="992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1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59632" y="133350"/>
            <a:ext cx="5255096" cy="693356"/>
          </a:xfrm>
        </p:spPr>
        <p:txBody>
          <a:bodyPr/>
          <a:lstStyle/>
          <a:p>
            <a:r>
              <a:rPr lang="en-US" sz="2000" dirty="0"/>
              <a:t>Biomechanics, functional anatomy and </a:t>
            </a:r>
            <a:r>
              <a:rPr lang="en-US" sz="2000" dirty="0" smtClean="0"/>
              <a:t>modeling</a:t>
            </a:r>
            <a:endParaRPr lang="en-US" sz="2000" dirty="0"/>
          </a:p>
        </p:txBody>
      </p:sp>
      <p:pic>
        <p:nvPicPr>
          <p:cNvPr id="3075" name="Picture 3" descr="biomech_FusionBo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6" y="1190625"/>
            <a:ext cx="1838325" cy="11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u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35336"/>
            <a:ext cx="2452687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57625"/>
            <a:ext cx="1546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48100"/>
            <a:ext cx="9064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foot_in_vit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24400" y="1169882"/>
            <a:ext cx="1743075" cy="1165454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52550"/>
            <a:ext cx="4724400" cy="40386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Expertise:</a:t>
            </a:r>
          </a:p>
          <a:p>
            <a:pPr lvl="1"/>
            <a:r>
              <a:rPr lang="en-US" dirty="0" smtClean="0"/>
              <a:t>Multidisciplinary</a:t>
            </a:r>
          </a:p>
          <a:p>
            <a:pPr lvl="1"/>
            <a:r>
              <a:rPr lang="en-US" dirty="0" smtClean="0"/>
              <a:t>Experimental methodology</a:t>
            </a:r>
          </a:p>
          <a:p>
            <a:pPr lvl="1"/>
            <a:r>
              <a:rPr lang="en-US" dirty="0" smtClean="0"/>
              <a:t>Motion/Gait analysis</a:t>
            </a:r>
          </a:p>
          <a:p>
            <a:pPr lvl="1"/>
            <a:r>
              <a:rPr lang="en-US" dirty="0" smtClean="0"/>
              <a:t>3D &amp; mathematical modelling</a:t>
            </a:r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r>
              <a:rPr lang="en-US" b="1" dirty="0" smtClean="0">
                <a:solidFill>
                  <a:schemeClr val="accent6"/>
                </a:solidFill>
                <a:effectLst/>
              </a:rPr>
              <a:t>Functional evaluation (‘</a:t>
            </a:r>
            <a:r>
              <a:rPr lang="en-US" b="1" i="1" dirty="0" smtClean="0">
                <a:solidFill>
                  <a:schemeClr val="accent6"/>
                </a:solidFill>
                <a:effectLst/>
              </a:rPr>
              <a:t>Center for Functional Evaluation’</a:t>
            </a:r>
            <a:r>
              <a:rPr lang="en-US" b="1" dirty="0" smtClean="0">
                <a:solidFill>
                  <a:schemeClr val="accent6"/>
                </a:solidFill>
                <a:effectLst/>
              </a:rPr>
              <a:t>)</a:t>
            </a:r>
          </a:p>
          <a:p>
            <a:pPr lvl="1"/>
            <a:endParaRPr lang="en-US" b="1" dirty="0"/>
          </a:p>
          <a:p>
            <a:pPr lvl="1"/>
            <a:endParaRPr lang="en-US" dirty="0" smtClean="0"/>
          </a:p>
        </p:txBody>
      </p:sp>
      <p:pic>
        <p:nvPicPr>
          <p:cNvPr id="11" name="Picture 5" descr="http://homepages.ulb.ac.be/~labo/biomechanics/bone_joint_shape_prediction.jpg"/>
          <p:cNvPicPr>
            <a:picLocks noChangeAspect="1" noChangeArrowheads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7" y="2335337"/>
            <a:ext cx="1265294" cy="1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moment arm"/>
          <p:cNvPicPr>
            <a:picLocks noChangeAspect="1" noChangeArrowheads="1"/>
          </p:cNvPicPr>
          <p:nvPr/>
        </p:nvPicPr>
        <p:blipFill rotWithShape="1"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79384" y="3856037"/>
            <a:ext cx="1884363" cy="1287463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52550"/>
            <a:ext cx="4724400" cy="40386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Expertise:</a:t>
            </a:r>
          </a:p>
          <a:p>
            <a:pPr lvl="1"/>
            <a:r>
              <a:rPr lang="en-US" dirty="0" smtClean="0"/>
              <a:t>Multidisciplinary</a:t>
            </a:r>
          </a:p>
          <a:p>
            <a:pPr lvl="1"/>
            <a:r>
              <a:rPr lang="en-US" dirty="0" smtClean="0"/>
              <a:t>Experimental methodology</a:t>
            </a:r>
          </a:p>
          <a:p>
            <a:pPr lvl="1"/>
            <a:r>
              <a:rPr lang="en-US" b="1" dirty="0" smtClean="0"/>
              <a:t>Motion/Gait analysis</a:t>
            </a:r>
          </a:p>
          <a:p>
            <a:pPr lvl="1"/>
            <a:r>
              <a:rPr lang="en-US" b="1" dirty="0"/>
              <a:t>3D </a:t>
            </a:r>
            <a:r>
              <a:rPr lang="en-US" b="1" dirty="0" smtClean="0"/>
              <a:t>&amp; mathematical modelling</a:t>
            </a:r>
            <a:endParaRPr lang="en-US" b="1" dirty="0"/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endParaRPr lang="en-US" b="1" dirty="0" smtClean="0"/>
          </a:p>
          <a:p>
            <a:pPr lvl="1"/>
            <a:endParaRPr lang="en-US" b="1" dirty="0"/>
          </a:p>
          <a:p>
            <a:pPr lvl="1"/>
            <a:r>
              <a:rPr lang="en-US" b="1" dirty="0" smtClean="0"/>
              <a:t>Functional evaluation (‘</a:t>
            </a:r>
            <a:r>
              <a:rPr lang="en-US" b="1" i="1" dirty="0" smtClean="0"/>
              <a:t>Center for Functional Evaluation’</a:t>
            </a:r>
            <a:r>
              <a:rPr lang="en-US" b="1" dirty="0" smtClean="0"/>
              <a:t>)</a:t>
            </a:r>
          </a:p>
          <a:p>
            <a:pPr marL="457200" lvl="1" indent="0">
              <a:buNone/>
            </a:pPr>
            <a:endParaRPr lang="en-US" b="1" dirty="0" smtClean="0"/>
          </a:p>
          <a:p>
            <a:pPr lvl="1"/>
            <a:endParaRPr lang="en-US" dirty="0" smtClean="0"/>
          </a:p>
        </p:txBody>
      </p:sp>
      <p:pic>
        <p:nvPicPr>
          <p:cNvPr id="3076" name="Picture 4" descr="u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35336"/>
            <a:ext cx="2452687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ttp://homepages.ulb.ac.be/~labo/biomechanics/bone_joint_shape_prediction.jpg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7" y="2335337"/>
            <a:ext cx="1265294" cy="1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57625"/>
            <a:ext cx="1546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848100"/>
            <a:ext cx="9064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moment arm"/>
          <p:cNvPicPr>
            <a:picLocks noChangeAspect="1" noChangeArrowheads="1"/>
          </p:cNvPicPr>
          <p:nvPr/>
        </p:nvPicPr>
        <p:blipFill rotWithShape="1"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79384" y="3856037"/>
            <a:ext cx="1884363" cy="1287463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foot_in_vit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24400" y="1169882"/>
            <a:ext cx="1743075" cy="1165454"/>
          </a:xfrm>
          <a:prstGeom prst="rect">
            <a:avLst/>
          </a:prstGeom>
        </p:spPr>
      </p:pic>
      <p:pic>
        <p:nvPicPr>
          <p:cNvPr id="12" name="Picture 3" descr="biomech_FusionBox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6" y="1190625"/>
            <a:ext cx="1838325" cy="11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259632" y="133350"/>
            <a:ext cx="5255096" cy="693356"/>
          </a:xfrm>
        </p:spPr>
        <p:txBody>
          <a:bodyPr/>
          <a:lstStyle/>
          <a:p>
            <a:r>
              <a:rPr lang="en-US" sz="2000" dirty="0"/>
              <a:t>Biomechanics, functional anatomy and </a:t>
            </a:r>
            <a:r>
              <a:rPr lang="en-US" sz="2000" dirty="0" smtClean="0"/>
              <a:t>modeling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755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49"/>
            <a:ext cx="4953000" cy="3680281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The </a:t>
            </a:r>
            <a:r>
              <a:rPr lang="en-US" sz="2400" dirty="0" smtClean="0"/>
              <a:t>“</a:t>
            </a:r>
            <a:r>
              <a:rPr lang="en-US" sz="2400" dirty="0" err="1" smtClean="0"/>
              <a:t>lhpFusionBox</a:t>
            </a:r>
            <a:r>
              <a:rPr lang="en-US" sz="2400" dirty="0" smtClean="0"/>
              <a:t>” </a:t>
            </a:r>
            <a:endParaRPr lang="en-GB" sz="2400" dirty="0"/>
          </a:p>
          <a:p>
            <a:pPr lvl="1"/>
            <a:r>
              <a:rPr lang="en-US" sz="1900" dirty="0" smtClean="0"/>
              <a:t>In-house software </a:t>
            </a:r>
            <a:r>
              <a:rPr lang="en-US" sz="1900" dirty="0"/>
              <a:t>system </a:t>
            </a:r>
            <a:endParaRPr lang="en-US" sz="1900" dirty="0" smtClean="0"/>
          </a:p>
          <a:p>
            <a:pPr lvl="1"/>
            <a:r>
              <a:rPr lang="en-US" sz="1900" dirty="0" smtClean="0"/>
              <a:t>Heterogeneous </a:t>
            </a:r>
            <a:r>
              <a:rPr lang="en-US" sz="1900" dirty="0"/>
              <a:t>data </a:t>
            </a:r>
            <a:r>
              <a:rPr lang="en-US" sz="1900" dirty="0" smtClean="0"/>
              <a:t>fusion &amp; modelling</a:t>
            </a:r>
          </a:p>
          <a:p>
            <a:pPr lvl="1"/>
            <a:r>
              <a:rPr lang="en-US" sz="1900" dirty="0" err="1" smtClean="0"/>
              <a:t>Scientifical</a:t>
            </a:r>
            <a:r>
              <a:rPr lang="en-US" sz="1900" dirty="0" smtClean="0"/>
              <a:t> tool for not technical users</a:t>
            </a:r>
          </a:p>
          <a:p>
            <a:r>
              <a:rPr lang="en-GB" sz="2400" dirty="0" smtClean="0"/>
              <a:t>“</a:t>
            </a:r>
            <a:r>
              <a:rPr lang="en-GB" sz="2400" dirty="0" err="1" smtClean="0"/>
              <a:t>FeasyMotion</a:t>
            </a:r>
            <a:r>
              <a:rPr lang="en-GB" sz="2400" dirty="0" smtClean="0"/>
              <a:t>” – motion assessment tool</a:t>
            </a:r>
          </a:p>
          <a:p>
            <a:pPr lvl="1"/>
            <a:r>
              <a:rPr lang="en-GB" sz="1900" dirty="0" smtClean="0"/>
              <a:t>Novel paradigm &amp; development</a:t>
            </a:r>
          </a:p>
          <a:p>
            <a:pPr lvl="1"/>
            <a:r>
              <a:rPr lang="en-GB" sz="1900" dirty="0" smtClean="0"/>
              <a:t>Based on anatomical knowledge and mathematical optimization</a:t>
            </a:r>
          </a:p>
        </p:txBody>
      </p:sp>
      <p:pic>
        <p:nvPicPr>
          <p:cNvPr id="4" name="ATM_modell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0887" y="819150"/>
            <a:ext cx="3150713" cy="2057400"/>
          </a:xfrm>
          <a:prstGeom prst="rect">
            <a:avLst/>
          </a:prstGeom>
        </p:spPr>
      </p:pic>
      <p:pic>
        <p:nvPicPr>
          <p:cNvPr id="8" name="demo1_MotionAnalysis_SHORT_NO_SOUND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53200" y="3013481"/>
            <a:ext cx="2395115" cy="20823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85656" y="2661106"/>
            <a:ext cx="141022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GB" altLang="en-US" sz="800" b="1" i="1" dirty="0" smtClean="0"/>
              <a:t>The “</a:t>
            </a:r>
            <a:r>
              <a:rPr lang="en-GB" altLang="en-US" sz="800" b="1" i="1" dirty="0" err="1" smtClean="0"/>
              <a:t>lhpFusionBox</a:t>
            </a:r>
            <a:r>
              <a:rPr lang="en-GB" altLang="en-US" sz="800" b="1" i="1" dirty="0" smtClean="0"/>
              <a:t>”</a:t>
            </a:r>
            <a:endParaRPr lang="en-GB" altLang="en-US" sz="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65370" y="4880431"/>
            <a:ext cx="1143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GB" altLang="en-US" sz="800" b="1" i="1" dirty="0" smtClean="0"/>
              <a:t>“</a:t>
            </a:r>
            <a:r>
              <a:rPr lang="en-GB" altLang="en-US" sz="800" b="1" i="1" dirty="0" err="1" smtClean="0"/>
              <a:t>FeasyMotion</a:t>
            </a:r>
            <a:r>
              <a:rPr lang="en-GB" altLang="en-US" sz="800" b="1" i="1" dirty="0" smtClean="0"/>
              <a:t>”</a:t>
            </a:r>
            <a:endParaRPr lang="en-GB" altLang="en-US" sz="800" b="1" i="1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1259632" y="133350"/>
            <a:ext cx="5255096" cy="693356"/>
          </a:xfrm>
        </p:spPr>
        <p:txBody>
          <a:bodyPr/>
          <a:lstStyle/>
          <a:p>
            <a:r>
              <a:rPr lang="en-US" sz="2000" dirty="0"/>
              <a:t>Biomechanics, functional anatomy and </a:t>
            </a:r>
            <a:r>
              <a:rPr lang="en-US" sz="2000" dirty="0" smtClean="0"/>
              <a:t>modeling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176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5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1687"/>
            <a:ext cx="4896544" cy="471263"/>
          </a:xfrm>
        </p:spPr>
        <p:txBody>
          <a:bodyPr/>
          <a:lstStyle/>
          <a:p>
            <a:r>
              <a:rPr lang="en-GB" sz="2800" dirty="0" err="1" smtClean="0"/>
              <a:t>Fundings</a:t>
            </a:r>
            <a:r>
              <a:rPr lang="en-GB" sz="2800" dirty="0" smtClean="0"/>
              <a:t> (6 past years)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23950"/>
            <a:ext cx="8382000" cy="3886200"/>
          </a:xfrm>
        </p:spPr>
        <p:txBody>
          <a:bodyPr>
            <a:noAutofit/>
          </a:bodyPr>
          <a:lstStyle/>
          <a:p>
            <a:pPr lvl="0"/>
            <a:r>
              <a:rPr lang="fr-BE" sz="1100" b="1" i="1" dirty="0" err="1"/>
              <a:t>Co-ordinateur</a:t>
            </a:r>
            <a:r>
              <a:rPr lang="fr-BE" sz="1100" b="1" i="1" dirty="0"/>
              <a:t> administratif et scientifique du projet bruxellois </a:t>
            </a:r>
            <a:r>
              <a:rPr lang="fr-BE" sz="1100" b="1" i="1" dirty="0" smtClean="0"/>
              <a:t>RehabGoesHome</a:t>
            </a:r>
            <a:endParaRPr lang="en-US" sz="1100" dirty="0"/>
          </a:p>
          <a:p>
            <a:pPr lvl="1"/>
            <a:r>
              <a:rPr lang="fr-BE" sz="1100" dirty="0"/>
              <a:t>Du </a:t>
            </a:r>
            <a:r>
              <a:rPr lang="fr-BE" sz="1100" dirty="0" smtClean="0"/>
              <a:t>01/2014 </a:t>
            </a:r>
            <a:r>
              <a:rPr lang="fr-BE" sz="1100" dirty="0"/>
              <a:t>au </a:t>
            </a:r>
            <a:r>
              <a:rPr lang="fr-BE" sz="1100" dirty="0" smtClean="0"/>
              <a:t>01/2016. </a:t>
            </a:r>
            <a:r>
              <a:rPr lang="fr-BE" sz="1100" dirty="0"/>
              <a:t>Budget total par l’InnovIris: </a:t>
            </a:r>
            <a:r>
              <a:rPr lang="fr-BE" sz="1100" dirty="0" smtClean="0"/>
              <a:t>653,000.0 </a:t>
            </a:r>
            <a:r>
              <a:rPr lang="fr-BE" sz="1100" dirty="0"/>
              <a:t>€. </a:t>
            </a:r>
            <a:r>
              <a:rPr lang="fr-BE" sz="1100" u="sng" dirty="0"/>
              <a:t>Budget accordé pour LABO: </a:t>
            </a:r>
            <a:r>
              <a:rPr lang="fr-BE" sz="1100" u="sng" dirty="0" smtClean="0"/>
              <a:t>379,000.0 </a:t>
            </a:r>
            <a:r>
              <a:rPr lang="fr-BE" sz="1100" u="sng" dirty="0"/>
              <a:t>€</a:t>
            </a:r>
            <a:r>
              <a:rPr lang="fr-BE" sz="1100" dirty="0"/>
              <a:t>.</a:t>
            </a:r>
            <a:endParaRPr lang="en-US" sz="1100" dirty="0"/>
          </a:p>
          <a:p>
            <a:pPr lvl="0"/>
            <a:r>
              <a:rPr lang="fr-BE" sz="1100" b="1" i="1" dirty="0" err="1" smtClean="0"/>
              <a:t>Co-ordinateur</a:t>
            </a:r>
            <a:r>
              <a:rPr lang="fr-BE" sz="1100" b="1" i="1" dirty="0" smtClean="0"/>
              <a:t> </a:t>
            </a:r>
            <a:r>
              <a:rPr lang="fr-BE" sz="1100" b="1" i="1" dirty="0"/>
              <a:t>administratif et scientifique du projet bruxellois ICT4Rehab</a:t>
            </a:r>
            <a:endParaRPr lang="en-US" sz="1100" b="1" i="1" dirty="0"/>
          </a:p>
          <a:p>
            <a:pPr lvl="1"/>
            <a:r>
              <a:rPr lang="fr-BE" sz="1100" dirty="0"/>
              <a:t>Du 01/2011 au 01/2014</a:t>
            </a:r>
            <a:r>
              <a:rPr lang="fr-BE" sz="1100" dirty="0" smtClean="0"/>
              <a:t>. Budget </a:t>
            </a:r>
            <a:r>
              <a:rPr lang="fr-BE" sz="1100" dirty="0"/>
              <a:t>total par l’InnovIris: 1,544,755.0 €</a:t>
            </a:r>
            <a:r>
              <a:rPr lang="fr-BE" sz="1100" dirty="0" smtClean="0"/>
              <a:t>. </a:t>
            </a:r>
            <a:r>
              <a:rPr lang="fr-BE" sz="1100" u="sng" dirty="0" smtClean="0"/>
              <a:t>Budget </a:t>
            </a:r>
            <a:r>
              <a:rPr lang="fr-BE" sz="1100" u="sng" dirty="0"/>
              <a:t>accordé pour LABO: 643,000.0 €.</a:t>
            </a:r>
            <a:endParaRPr lang="en-US" sz="1100" u="sng" dirty="0"/>
          </a:p>
          <a:p>
            <a:pPr lvl="0"/>
            <a:r>
              <a:rPr lang="fr-BE" sz="1100" b="1" i="1" dirty="0" err="1"/>
              <a:t>Co-ordinateur</a:t>
            </a:r>
            <a:r>
              <a:rPr lang="fr-BE" sz="1100" b="1" i="1" dirty="0"/>
              <a:t> local pour l'ULB du réseau d’excellence européen VPH-NoE</a:t>
            </a:r>
            <a:endParaRPr lang="en-US" sz="1100" b="1" i="1" dirty="0"/>
          </a:p>
          <a:p>
            <a:pPr lvl="1"/>
            <a:r>
              <a:rPr lang="fr-BE" sz="1100" dirty="0"/>
              <a:t>Du 06/2008 au 06/2012. Budget total par la Commission Européenne: 7,999,366 €. </a:t>
            </a:r>
            <a:r>
              <a:rPr lang="en-US" sz="1100" u="sng" dirty="0"/>
              <a:t>Budget </a:t>
            </a:r>
            <a:r>
              <a:rPr lang="en-US" sz="1100" u="sng" dirty="0" err="1"/>
              <a:t>accordé</a:t>
            </a:r>
            <a:r>
              <a:rPr lang="en-US" sz="1100" u="sng" dirty="0"/>
              <a:t> pour LABO: 630,000.0 €</a:t>
            </a:r>
            <a:r>
              <a:rPr lang="en-US" sz="1100" u="sng" dirty="0" smtClean="0"/>
              <a:t>.</a:t>
            </a:r>
          </a:p>
          <a:p>
            <a:r>
              <a:rPr lang="fr-BE" sz="1100" b="1" i="1" dirty="0" err="1" smtClean="0"/>
              <a:t>Co-ordinateur</a:t>
            </a:r>
            <a:r>
              <a:rPr lang="fr-BE" sz="1100" b="1" i="1" dirty="0" smtClean="0"/>
              <a:t> </a:t>
            </a:r>
            <a:r>
              <a:rPr lang="fr-BE" sz="1100" b="1" i="1" dirty="0"/>
              <a:t>local pour l'ULB du projet européen </a:t>
            </a:r>
            <a:r>
              <a:rPr lang="fr-BE" sz="1100" b="1" i="1" dirty="0" err="1"/>
              <a:t>DHErgo</a:t>
            </a:r>
            <a:endParaRPr lang="en-US" sz="1100" b="1" i="1" dirty="0"/>
          </a:p>
          <a:p>
            <a:pPr lvl="1"/>
            <a:r>
              <a:rPr lang="fr-BE" sz="1100" dirty="0"/>
              <a:t>Du 09/2008 au 09/2011</a:t>
            </a:r>
            <a:r>
              <a:rPr lang="fr-BE" sz="1100" dirty="0" smtClean="0"/>
              <a:t>. Budget </a:t>
            </a:r>
            <a:r>
              <a:rPr lang="fr-BE" sz="1100" dirty="0"/>
              <a:t>total par la Commission Européenne: 4,903,505.0 €</a:t>
            </a:r>
            <a:r>
              <a:rPr lang="fr-BE" sz="1100" dirty="0" smtClean="0"/>
              <a:t>. </a:t>
            </a:r>
            <a:r>
              <a:rPr lang="en-US" sz="1100" u="sng" dirty="0" smtClean="0"/>
              <a:t>Budget </a:t>
            </a:r>
            <a:r>
              <a:rPr lang="en-US" sz="1100" u="sng" dirty="0" err="1"/>
              <a:t>accordé</a:t>
            </a:r>
            <a:r>
              <a:rPr lang="en-US" sz="1100" u="sng" dirty="0"/>
              <a:t> pour LABO: 574,072.0 €.</a:t>
            </a:r>
          </a:p>
          <a:p>
            <a:pPr lvl="0"/>
            <a:r>
              <a:rPr lang="fr-BE" sz="1100" b="1" i="1" dirty="0" err="1"/>
              <a:t>Co-ordinateur</a:t>
            </a:r>
            <a:r>
              <a:rPr lang="fr-BE" sz="1100" b="1" i="1" dirty="0"/>
              <a:t> local pour l'ULB du projet européen LHDL</a:t>
            </a:r>
            <a:endParaRPr lang="en-US" sz="1100" b="1" i="1" dirty="0"/>
          </a:p>
          <a:p>
            <a:pPr lvl="1"/>
            <a:r>
              <a:rPr lang="fr-BE" sz="1100" dirty="0"/>
              <a:t>Du </a:t>
            </a:r>
            <a:r>
              <a:rPr lang="fr-BE" sz="1100" dirty="0" err="1"/>
              <a:t>du</a:t>
            </a:r>
            <a:r>
              <a:rPr lang="fr-BE" sz="1100" dirty="0"/>
              <a:t> 02/2006 au 31/01/2009. Budget total par la Commission Européenne: 2,250,520 €. </a:t>
            </a:r>
            <a:r>
              <a:rPr lang="en-US" sz="1100" u="sng" dirty="0"/>
              <a:t>Budget </a:t>
            </a:r>
            <a:r>
              <a:rPr lang="en-US" sz="1100" u="sng" dirty="0" err="1"/>
              <a:t>accordé</a:t>
            </a:r>
            <a:r>
              <a:rPr lang="en-US" sz="1100" u="sng" dirty="0"/>
              <a:t> pour LABO: 395,520.0 €.</a:t>
            </a:r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8997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labo_final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template_labo_final</Template>
  <TotalTime>174</TotalTime>
  <Words>1375</Words>
  <Application>Microsoft Office PowerPoint</Application>
  <PresentationFormat>On-screen Show (16:9)</PresentationFormat>
  <Paragraphs>249</Paragraphs>
  <Slides>37</Slides>
  <Notes>16</Notes>
  <HiddenSlides>0</HiddenSlides>
  <MMClips>22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template_labo_final</vt:lpstr>
      <vt:lpstr>Worksheet</vt:lpstr>
      <vt:lpstr>Activités cliniques et de recherche en Evaluation Fonctionnelle </vt:lpstr>
      <vt:lpstr>PowerPoint Presentation</vt:lpstr>
      <vt:lpstr>Laboratory of Anatomy, Biomechanics and Organogenesis LABO  Faculty of Medicine   Director: Prof. S. Louryan ----------------------------------------------------------  Laboratory of Functional Anatomy  Faculty of Motor Sciences  Director: Prof. V. Feipel ----------------------------------------------------------</vt:lpstr>
      <vt:lpstr>Laboratory of Anatomy, Biomechanics and Organogenesis - LABO  (Faculty of Medicine) (Prof. S. Louryan)   1. Morphological embryology and teratology   (Prof. S. Louryan)  2. Legal and medical anthropology (Prof. J-P.   Beauthier)  3. Experimental veterinary neurophysiology   &amp;neuropathology (Prof. L. Poncelet)  4. Biomechanics, functional anatomy &amp;    modeling (Prof. S. Van Sint Jan)   Laboratory of Functional Anatomy - (Faculty of Motor Sciences) (Prof. V. Feipel)  5. Biomechanics, functional anatomy &amp;   modeling</vt:lpstr>
      <vt:lpstr>Facilities – Multidisciplinary integration</vt:lpstr>
      <vt:lpstr>Biomechanics, functional anatomy and modeling</vt:lpstr>
      <vt:lpstr>Biomechanics, functional anatomy and modeling</vt:lpstr>
      <vt:lpstr>Biomechanics, functional anatomy and modeling</vt:lpstr>
      <vt:lpstr>Fundings (6 past years)</vt:lpstr>
      <vt:lpstr>Conclusions</vt:lpstr>
      <vt:lpstr>CEF</vt:lpstr>
      <vt:lpstr>Instrumentation</vt:lpstr>
      <vt:lpstr>Domaines d’évaluation </vt:lpstr>
      <vt:lpstr>Protocole</vt:lpstr>
      <vt:lpstr>CEF</vt:lpstr>
      <vt:lpstr>Evaluations rapides et transportables</vt:lpstr>
      <vt:lpstr>Kinect</vt:lpstr>
      <vt:lpstr>PowerPoint Presentation</vt:lpstr>
      <vt:lpstr>Balance Board</vt:lpstr>
      <vt:lpstr>Balance Board</vt:lpstr>
      <vt:lpstr>Evaluation cognitive</vt:lpstr>
      <vt:lpstr>CEF</vt:lpstr>
      <vt:lpstr>RACHIS (Posture et mouvement) </vt:lpstr>
      <vt:lpstr>Communication des résultats</vt:lpstr>
      <vt:lpstr>CEF</vt:lpstr>
      <vt:lpstr>ZENO</vt:lpstr>
      <vt:lpstr>Reproductibilité → sujets sains (19 à 87 ans) (! Études réalisées avec le système GAITRite)   Modérée à Excellente : 0,70&lt;ICC&lt;0,99 </vt:lpstr>
      <vt:lpstr>Validité → sujets sains (! Études réalisées avec le système GAITRite)</vt:lpstr>
      <vt:lpstr>Reproductibilité → sujets pathologiques (! Études réalisées avec le système GAITRite)   Modérée à Excellente : 0,69&lt;ICC&lt;0,99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ULB</dc:creator>
  <cp:lastModifiedBy>Serge Van Sint Jan</cp:lastModifiedBy>
  <cp:revision>17</cp:revision>
  <cp:lastPrinted>2014-01-08T10:52:54Z</cp:lastPrinted>
  <dcterms:created xsi:type="dcterms:W3CDTF">2016-10-27T08:44:06Z</dcterms:created>
  <dcterms:modified xsi:type="dcterms:W3CDTF">2017-01-16T15:06:53Z</dcterms:modified>
</cp:coreProperties>
</file>