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13"/>
  </p:notesMasterIdLst>
  <p:handoutMasterIdLst>
    <p:handoutMasterId r:id="rId14"/>
  </p:handoutMasterIdLst>
  <p:sldIdLst>
    <p:sldId id="257" r:id="rId2"/>
    <p:sldId id="258" r:id="rId3"/>
    <p:sldId id="267" r:id="rId4"/>
    <p:sldId id="294" r:id="rId5"/>
    <p:sldId id="295" r:id="rId6"/>
    <p:sldId id="296" r:id="rId7"/>
    <p:sldId id="285" r:id="rId8"/>
    <p:sldId id="289" r:id="rId9"/>
    <p:sldId id="291" r:id="rId10"/>
    <p:sldId id="292" r:id="rId11"/>
    <p:sldId id="293" r:id="rId12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A50B"/>
    <a:srgbClr val="9A8E0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67" autoAdjust="0"/>
    <p:restoredTop sz="90909" autoAdjust="0"/>
  </p:normalViewPr>
  <p:slideViewPr>
    <p:cSldViewPr>
      <p:cViewPr>
        <p:scale>
          <a:sx n="50" d="100"/>
          <a:sy n="50" d="100"/>
        </p:scale>
        <p:origin x="-691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2052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E72C044-2EDC-45A7-AB2C-6C8C66D3D378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303EB27-7458-4C09-8545-762BDAC01DAA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9552" y="116632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err="1" smtClean="0"/>
              <a:t>Werkgroep</a:t>
            </a:r>
            <a:r>
              <a:rPr lang="en-US" dirty="0" smtClean="0"/>
              <a:t> safety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err="1" smtClean="0"/>
              <a:t>Doel</a:t>
            </a:r>
            <a:r>
              <a:rPr lang="en-US" dirty="0" smtClean="0"/>
              <a:t> en </a:t>
            </a:r>
            <a:r>
              <a:rPr lang="en-US" dirty="0" err="1" smtClean="0"/>
              <a:t>werking</a:t>
            </a:r>
            <a:r>
              <a:rPr lang="en-US" dirty="0" smtClean="0"/>
              <a:t> van de </a:t>
            </a:r>
            <a:r>
              <a:rPr lang="en-US" dirty="0" err="1" smtClean="0"/>
              <a:t>werkgroep</a:t>
            </a:r>
            <a:r>
              <a:rPr lang="en-US" dirty="0" smtClean="0"/>
              <a:t> safety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BE" dirty="0" smtClean="0"/>
              <a:t>26/10/2012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nl-BE" dirty="0" smtClean="0"/>
              <a:t>Werkgroep Safety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86E235-10F1-48BA-B434-AF37E23EC4E8}" type="slidenum">
              <a:rPr lang="en-GB"/>
              <a:pPr/>
              <a:t>‹#›</a:t>
            </a:fld>
            <a:endParaRPr lang="en-GB" sz="1400" dirty="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A54A74-8288-4AFC-B62D-B4B9BCCCC32C}" type="slidenum">
              <a:rPr lang="en-GB"/>
              <a:pPr/>
              <a:t>‹#›</a:t>
            </a:fld>
            <a:endParaRPr lang="en-GB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CFB33D-52A6-47FD-BD9D-546E0EA4DE66}" type="slidenum">
              <a:rPr lang="en-GB"/>
              <a:pPr/>
              <a:t>‹#›</a:t>
            </a:fld>
            <a:endParaRPr lang="en-GB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E0D816-8F6E-4CD6-999A-DFA3272CC4F0}" type="slidenum">
              <a:rPr lang="en-GB"/>
              <a:pPr/>
              <a:t>‹#›</a:t>
            </a:fld>
            <a:endParaRPr lang="en-GB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09DECA-923C-4929-B6C8-C06DD40B5D94}" type="slidenum">
              <a:rPr lang="en-GB"/>
              <a:pPr/>
              <a:t>‹#›</a:t>
            </a:fld>
            <a:endParaRPr lang="en-GB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CF10F8-F045-43A5-9981-07ABE3FB1C70}" type="slidenum">
              <a:rPr lang="en-GB"/>
              <a:pPr/>
              <a:t>‹#›</a:t>
            </a:fld>
            <a:endParaRPr lang="en-GB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D259A9-F4CE-4F54-B4FC-BD41410C1031}" type="slidenum">
              <a:rPr lang="en-GB"/>
              <a:pPr/>
              <a:t>‹#›</a:t>
            </a:fld>
            <a:endParaRPr lang="en-GB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A6881E-8588-48DF-AC10-12B398CE9CFB}" type="slidenum">
              <a:rPr lang="en-GB"/>
              <a:pPr/>
              <a:t>‹#›</a:t>
            </a:fld>
            <a:endParaRPr lang="en-GB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EBBC67-38DA-4305-8240-695693DD32B2}" type="slidenum">
              <a:rPr lang="en-GB"/>
              <a:pPr/>
              <a:t>‹#›</a:t>
            </a:fld>
            <a:endParaRPr lang="en-GB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C5EC2B-C2C6-4F34-B772-1151E368290E}" type="slidenum">
              <a:rPr lang="en-GB"/>
              <a:pPr/>
              <a:t>‹#›</a:t>
            </a:fld>
            <a:endParaRPr lang="en-GB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AC4F58-9C5C-4883-B0CB-B6529CC05CD7}" type="slidenum">
              <a:rPr lang="en-GB"/>
              <a:pPr/>
              <a:t>‹#›</a:t>
            </a:fld>
            <a:endParaRPr lang="en-GB" sz="1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7171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 smtClean="0"/>
          </a:p>
        </p:txBody>
      </p:sp>
      <p:sp>
        <p:nvSpPr>
          <p:cNvPr id="7172" name="Rectangle 10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BAA50B"/>
                </a:solidFill>
              </a:defRPr>
            </a:lvl1pPr>
          </a:lstStyle>
          <a:p>
            <a:r>
              <a:rPr lang="nl-BE" dirty="0" smtClean="0"/>
              <a:t>26/10/2012</a:t>
            </a:r>
            <a:endParaRPr lang="en-GB" dirty="0"/>
          </a:p>
        </p:txBody>
      </p:sp>
      <p:sp>
        <p:nvSpPr>
          <p:cNvPr id="7173" name="Rectangle 10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1722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nl-BE" dirty="0" smtClean="0"/>
              <a:t>Werkgroep Safety</a:t>
            </a:r>
            <a:endParaRPr lang="en-GB" dirty="0"/>
          </a:p>
        </p:txBody>
      </p:sp>
      <p:sp>
        <p:nvSpPr>
          <p:cNvPr id="7174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410200" y="6172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rgbClr val="BAA50B"/>
                </a:solidFill>
                <a:latin typeface="+mn-lt"/>
              </a:defRPr>
            </a:lvl1pPr>
          </a:lstStyle>
          <a:p>
            <a:fld id="{9F06AFC5-B9CC-47A1-8726-1630571D923A}" type="slidenum">
              <a:rPr lang="en-GB"/>
              <a:pPr/>
              <a:t>‹#›</a:t>
            </a:fld>
            <a:endParaRPr lang="en-GB" sz="1400"/>
          </a:p>
        </p:txBody>
      </p:sp>
      <p:pic>
        <p:nvPicPr>
          <p:cNvPr id="7177" name="Picture 1033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11163" y="1524000"/>
            <a:ext cx="8320087" cy="1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8" name="Picture 1034" descr="C:\Documents and Settings\Cdesmedt\My Documents\__LIBRARY__\LOGO\MUSeUM_logo_rgb.gif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620000" y="6272213"/>
            <a:ext cx="1143000" cy="357187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BAA50B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BAA50B"/>
          </a:solidFill>
          <a:latin typeface="Arial Narrow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BAA50B"/>
          </a:solidFill>
          <a:latin typeface="Arial Narrow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BAA50B"/>
          </a:solidFill>
          <a:latin typeface="Arial Narrow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BAA50B"/>
          </a:solidFill>
          <a:latin typeface="Arial Narrow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BAA50B"/>
          </a:solidFill>
          <a:latin typeface="Arial Narrow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BAA50B"/>
          </a:solidFill>
          <a:latin typeface="Arial Narrow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BAA50B"/>
          </a:solidFill>
          <a:latin typeface="Arial Narrow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BAA50B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BAA50B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j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j-lt"/>
        </a:defRPr>
      </a:lvl3pPr>
      <a:lvl4pPr marL="15621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j-lt"/>
        </a:defRPr>
      </a:lvl4pPr>
      <a:lvl5pPr marL="1981200" indent="-228600" algn="l" rtl="0" eaLnBrk="1" fontAlgn="base" hangingPunct="1">
        <a:spcBef>
          <a:spcPct val="20000"/>
        </a:spcBef>
        <a:spcAft>
          <a:spcPct val="0"/>
        </a:spcAft>
        <a:buChar char=" "/>
        <a:defRPr sz="1200">
          <a:solidFill>
            <a:schemeClr val="tx1"/>
          </a:solidFill>
          <a:latin typeface="Arial" charset="0"/>
        </a:defRPr>
      </a:lvl5pPr>
      <a:lvl6pPr marL="2438400" indent="-228600" algn="l" rtl="0" eaLnBrk="1" fontAlgn="base" hangingPunct="1">
        <a:spcBef>
          <a:spcPct val="20000"/>
        </a:spcBef>
        <a:spcAft>
          <a:spcPct val="0"/>
        </a:spcAft>
        <a:buChar char=" "/>
        <a:defRPr sz="1200">
          <a:solidFill>
            <a:schemeClr val="tx1"/>
          </a:solidFill>
          <a:latin typeface="Arial" charset="0"/>
        </a:defRPr>
      </a:lvl6pPr>
      <a:lvl7pPr marL="2895600" indent="-228600" algn="l" rtl="0" eaLnBrk="1" fontAlgn="base" hangingPunct="1">
        <a:spcBef>
          <a:spcPct val="20000"/>
        </a:spcBef>
        <a:spcAft>
          <a:spcPct val="0"/>
        </a:spcAft>
        <a:buChar char=" "/>
        <a:defRPr sz="1200">
          <a:solidFill>
            <a:schemeClr val="tx1"/>
          </a:solidFill>
          <a:latin typeface="Arial" charset="0"/>
        </a:defRPr>
      </a:lvl7pPr>
      <a:lvl8pPr marL="3352800" indent="-228600" algn="l" rtl="0" eaLnBrk="1" fontAlgn="base" hangingPunct="1">
        <a:spcBef>
          <a:spcPct val="20000"/>
        </a:spcBef>
        <a:spcAft>
          <a:spcPct val="0"/>
        </a:spcAft>
        <a:buChar char=" "/>
        <a:defRPr sz="1200">
          <a:solidFill>
            <a:schemeClr val="tx1"/>
          </a:solidFill>
          <a:latin typeface="Arial" charset="0"/>
        </a:defRPr>
      </a:lvl8pPr>
      <a:lvl9pPr marL="3810000" indent="-228600" algn="l" rtl="0" eaLnBrk="1" fontAlgn="base" hangingPunct="1">
        <a:spcBef>
          <a:spcPct val="20000"/>
        </a:spcBef>
        <a:spcAft>
          <a:spcPct val="0"/>
        </a:spcAft>
        <a:buChar char=" "/>
        <a:defRPr sz="12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140968"/>
            <a:ext cx="6400800" cy="2497832"/>
          </a:xfrm>
        </p:spPr>
        <p:txBody>
          <a:bodyPr/>
          <a:lstStyle/>
          <a:p>
            <a:r>
              <a:rPr lang="nl-BE" sz="3200" dirty="0" smtClean="0"/>
              <a:t>BOC 2016</a:t>
            </a:r>
          </a:p>
          <a:p>
            <a:r>
              <a:rPr lang="nl-BE" sz="3200" dirty="0" smtClean="0"/>
              <a:t>22 november 2016</a:t>
            </a:r>
          </a:p>
          <a:p>
            <a:r>
              <a:rPr lang="nl-BE" sz="1800" dirty="0" smtClean="0"/>
              <a:t>Verslag van de Preventieadviseur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5. </a:t>
            </a:r>
            <a:r>
              <a:rPr lang="nl-BE" dirty="0" err="1" smtClean="0"/>
              <a:t>Ohsas</a:t>
            </a:r>
            <a:r>
              <a:rPr lang="nl-BE" dirty="0" smtClean="0"/>
              <a:t> 18001</a:t>
            </a:r>
            <a:endParaRPr lang="en-GB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539552" y="5949280"/>
            <a:ext cx="633670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nl-BE" sz="2000" b="0" i="0" u="none" strike="noStrike" kern="0" cap="none" spc="0" normalizeH="0" baseline="0" noProof="0" dirty="0" smtClean="0">
              <a:ln>
                <a:noFill/>
              </a:ln>
              <a:solidFill>
                <a:srgbClr val="BAA50B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1600200"/>
            <a:ext cx="7270576" cy="4267200"/>
          </a:xfrm>
        </p:spPr>
        <p:txBody>
          <a:bodyPr/>
          <a:lstStyle/>
          <a:p>
            <a:pPr>
              <a:buNone/>
            </a:pPr>
            <a:endParaRPr lang="en-GB" dirty="0" smtClean="0"/>
          </a:p>
          <a:p>
            <a:endParaRPr lang="nl-BE" dirty="0" smtClean="0"/>
          </a:p>
          <a:p>
            <a:r>
              <a:rPr lang="nl-BE" dirty="0" smtClean="0"/>
              <a:t>Risicoanalyses verfijnen en objectiveren door participatieve methode en samenwerking Externe dienst</a:t>
            </a:r>
          </a:p>
          <a:p>
            <a:r>
              <a:rPr lang="nl-BE" dirty="0" smtClean="0"/>
              <a:t>Interne audit in juni door Marie </a:t>
            </a:r>
            <a:r>
              <a:rPr lang="nl-BE" dirty="0" err="1" smtClean="0"/>
              <a:t>Masquelier</a:t>
            </a:r>
            <a:r>
              <a:rPr lang="nl-BE" dirty="0" smtClean="0"/>
              <a:t> van </a:t>
            </a:r>
            <a:r>
              <a:rPr lang="nl-BE" dirty="0" err="1" smtClean="0"/>
              <a:t>Belspo</a:t>
            </a:r>
            <a:endParaRPr lang="nl-BE" dirty="0" smtClean="0"/>
          </a:p>
          <a:p>
            <a:r>
              <a:rPr lang="nl-BE" dirty="0" smtClean="0"/>
              <a:t>17 en 18 november externe audit door </a:t>
            </a:r>
            <a:r>
              <a:rPr lang="nl-BE" dirty="0" err="1" smtClean="0"/>
              <a:t>Vincotte</a:t>
            </a:r>
            <a:endParaRPr lang="nl-BE" dirty="0" smtClean="0"/>
          </a:p>
          <a:p>
            <a:r>
              <a:rPr lang="nl-BE" dirty="0" smtClean="0"/>
              <a:t>Volgende cyclus volgens </a:t>
            </a:r>
            <a:r>
              <a:rPr lang="nl-BE" dirty="0" err="1" smtClean="0"/>
              <a:t>Iso</a:t>
            </a:r>
            <a:r>
              <a:rPr lang="nl-BE" dirty="0" smtClean="0"/>
              <a:t> 45001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6. JAP 2017</a:t>
            </a:r>
            <a:endParaRPr lang="en-GB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539552" y="5949280"/>
            <a:ext cx="633670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nl-BE" sz="2000" b="0" i="0" u="none" strike="noStrike" kern="0" cap="none" spc="0" normalizeH="0" baseline="0" noProof="0" dirty="0" smtClean="0">
              <a:ln>
                <a:noFill/>
              </a:ln>
              <a:solidFill>
                <a:srgbClr val="BAA50B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1600200"/>
            <a:ext cx="7270576" cy="4267200"/>
          </a:xfrm>
        </p:spPr>
        <p:txBody>
          <a:bodyPr/>
          <a:lstStyle/>
          <a:p>
            <a:r>
              <a:rPr lang="nl-BE" dirty="0" smtClean="0"/>
              <a:t>WG Safety Orde en netheid, 5S methodiek</a:t>
            </a:r>
          </a:p>
          <a:p>
            <a:r>
              <a:rPr lang="nl-BE" dirty="0" smtClean="0"/>
              <a:t>Compartimentering van brandlast in kelderverdiepingen</a:t>
            </a:r>
          </a:p>
          <a:p>
            <a:r>
              <a:rPr lang="nl-BE" dirty="0" err="1" smtClean="0"/>
              <a:t>Ehbo</a:t>
            </a:r>
            <a:endParaRPr lang="nl-BE" dirty="0" smtClean="0"/>
          </a:p>
          <a:p>
            <a:r>
              <a:rPr lang="nl-BE" dirty="0" smtClean="0"/>
              <a:t>Software KMS</a:t>
            </a:r>
          </a:p>
          <a:p>
            <a:r>
              <a:rPr lang="nl-BE" dirty="0" smtClean="0"/>
              <a:t>WG Safety </a:t>
            </a:r>
            <a:r>
              <a:rPr lang="nl-BE" dirty="0" err="1" smtClean="0"/>
              <a:t>Toolboxmeeting</a:t>
            </a:r>
            <a:r>
              <a:rPr lang="nl-BE" dirty="0" smtClean="0"/>
              <a:t> </a:t>
            </a:r>
          </a:p>
          <a:p>
            <a:r>
              <a:rPr lang="nl-BE" dirty="0" smtClean="0"/>
              <a:t>HR Opleiding HL conflicthantering</a:t>
            </a:r>
          </a:p>
          <a:p>
            <a:r>
              <a:rPr lang="nl-BE" dirty="0" smtClean="0"/>
              <a:t>HR Beleid Partners in zelfde dienst</a:t>
            </a:r>
          </a:p>
          <a:p>
            <a:r>
              <a:rPr lang="nl-BE" dirty="0" smtClean="0"/>
              <a:t>STTD Elektrische borden</a:t>
            </a:r>
          </a:p>
          <a:p>
            <a:r>
              <a:rPr lang="nl-BE" dirty="0" smtClean="0"/>
              <a:t>DO </a:t>
            </a:r>
            <a:r>
              <a:rPr lang="nl-BE" dirty="0" smtClean="0"/>
              <a:t>aarde en geschiedenis van het leven, Lassen samenstellen </a:t>
            </a:r>
            <a:r>
              <a:rPr lang="nl-BE" dirty="0" err="1" smtClean="0"/>
              <a:t>plateosaurus</a:t>
            </a:r>
            <a:r>
              <a:rPr lang="nl-BE" dirty="0" smtClean="0"/>
              <a:t>, conform stellen pneumatische installatie</a:t>
            </a:r>
          </a:p>
          <a:p>
            <a:r>
              <a:rPr lang="nl-BE" dirty="0" smtClean="0"/>
              <a:t>DO Publiek, vervolgopleiding stemergonomie</a:t>
            </a:r>
          </a:p>
          <a:p>
            <a:endParaRPr lang="nl-BE" dirty="0" smtClean="0"/>
          </a:p>
          <a:p>
            <a:endParaRPr lang="nl-BE" dirty="0" smtClean="0"/>
          </a:p>
          <a:p>
            <a:endParaRPr lang="nl-BE" dirty="0" smtClean="0"/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Overzicht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nl-BE" dirty="0" smtClean="0"/>
              <a:t>Indicatoren 2015</a:t>
            </a:r>
          </a:p>
          <a:p>
            <a:pPr marL="457200" indent="-457200">
              <a:buFont typeface="+mj-lt"/>
              <a:buAutoNum type="arabicPeriod"/>
            </a:pPr>
            <a:r>
              <a:rPr lang="nl-BE" dirty="0" smtClean="0"/>
              <a:t>Jaaractieplan 2016</a:t>
            </a:r>
          </a:p>
          <a:p>
            <a:pPr marL="457200" indent="-457200">
              <a:buFont typeface="+mj-lt"/>
              <a:buAutoNum type="arabicPeriod"/>
            </a:pPr>
            <a:r>
              <a:rPr lang="nl-BE" dirty="0" smtClean="0"/>
              <a:t>Vertrouwenspersoon</a:t>
            </a:r>
          </a:p>
          <a:p>
            <a:pPr marL="457200" indent="-457200">
              <a:buFont typeface="+mj-lt"/>
              <a:buAutoNum type="arabicPeriod"/>
            </a:pPr>
            <a:r>
              <a:rPr lang="nl-BE" dirty="0" smtClean="0"/>
              <a:t>Rondgangen Arbeidsgeneesheer</a:t>
            </a:r>
          </a:p>
          <a:p>
            <a:pPr marL="457200" indent="-457200">
              <a:buFont typeface="+mj-lt"/>
              <a:buAutoNum type="arabicPeriod"/>
            </a:pPr>
            <a:r>
              <a:rPr lang="nl-BE" dirty="0" smtClean="0"/>
              <a:t>Ohsas18001</a:t>
            </a:r>
          </a:p>
          <a:p>
            <a:pPr marL="457200" indent="-457200">
              <a:buFont typeface="+mj-lt"/>
              <a:buAutoNum type="arabicPeriod"/>
            </a:pPr>
            <a:r>
              <a:rPr lang="nl-BE" dirty="0" smtClean="0"/>
              <a:t>Jap 2017</a:t>
            </a:r>
          </a:p>
          <a:p>
            <a:pPr marL="457200" indent="-457200">
              <a:buFont typeface="+mj-lt"/>
              <a:buAutoNum type="arabicPeriod"/>
            </a:pPr>
            <a:endParaRPr lang="nl-BE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1. Indicatoren</a:t>
            </a:r>
            <a:endParaRPr lang="en-GB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539552" y="5949280"/>
            <a:ext cx="633670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nl-BE" sz="2000" b="0" i="0" u="none" strike="noStrike" kern="0" cap="none" spc="0" normalizeH="0" baseline="0" noProof="0" dirty="0" smtClean="0">
              <a:ln>
                <a:noFill/>
              </a:ln>
              <a:solidFill>
                <a:srgbClr val="BAA50B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56626219"/>
              </p:ext>
            </p:extLst>
          </p:nvPr>
        </p:nvGraphicFramePr>
        <p:xfrm>
          <a:off x="251520" y="1916832"/>
          <a:ext cx="8439899" cy="41508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82398"/>
                <a:gridCol w="1969931"/>
                <a:gridCol w="504056"/>
                <a:gridCol w="720080"/>
                <a:gridCol w="792088"/>
                <a:gridCol w="576064"/>
                <a:gridCol w="902328"/>
                <a:gridCol w="1992954"/>
              </a:tblGrid>
              <a:tr h="154046">
                <a:tc gridSpan="8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BE" sz="1000" b="1" dirty="0">
                          <a:latin typeface="Arial"/>
                          <a:ea typeface="Times New Roman"/>
                          <a:cs typeface="Arial"/>
                        </a:rPr>
                        <a:t>Procesindicatoren</a:t>
                      </a:r>
                      <a:endParaRPr lang="en-GB" sz="1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107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 b="1">
                          <a:latin typeface="Arial"/>
                          <a:ea typeface="Times New Roman"/>
                          <a:cs typeface="Arial"/>
                        </a:rPr>
                        <a:t>Naam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 b="1">
                          <a:latin typeface="Arial"/>
                          <a:ea typeface="Times New Roman"/>
                          <a:cs typeface="Arial"/>
                        </a:rPr>
                        <a:t>Berekeningsmethode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 b="1">
                          <a:latin typeface="Arial"/>
                          <a:ea typeface="Times New Roman"/>
                          <a:cs typeface="Arial"/>
                        </a:rPr>
                        <a:t>Meet-instrument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 b="1">
                          <a:latin typeface="Arial"/>
                          <a:ea typeface="Times New Roman"/>
                          <a:cs typeface="Arial"/>
                        </a:rPr>
                        <a:t>Verantwoord. meting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 b="1">
                          <a:latin typeface="Arial"/>
                          <a:ea typeface="Times New Roman"/>
                          <a:cs typeface="Arial"/>
                        </a:rPr>
                        <a:t>Meet-frequentie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 b="1">
                          <a:latin typeface="Arial"/>
                          <a:ea typeface="Times New Roman"/>
                          <a:cs typeface="Arial"/>
                        </a:rPr>
                        <a:t>Doel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 b="1">
                          <a:latin typeface="Arial"/>
                          <a:ea typeface="Times New Roman"/>
                          <a:cs typeface="Arial"/>
                        </a:rPr>
                        <a:t>Resultaat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 b="1">
                          <a:latin typeface="Arial"/>
                          <a:ea typeface="Times New Roman"/>
                          <a:cs typeface="Arial"/>
                        </a:rPr>
                        <a:t>Commentaar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</a:tr>
              <a:tr h="8167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BE" sz="1000" dirty="0">
                          <a:latin typeface="Arial"/>
                          <a:ea typeface="Times New Roman"/>
                          <a:cs typeface="Arial"/>
                        </a:rPr>
                        <a:t>Absenteïsme</a:t>
                      </a:r>
                      <a:endParaRPr lang="en-GB" sz="1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BE" sz="1000">
                          <a:latin typeface="Arial"/>
                          <a:ea typeface="Times New Roman"/>
                          <a:cs typeface="Times New Roman"/>
                        </a:rPr>
                        <a:t>% ziekteverzuim = Aantal verzuimdagen x 100 gedeeld door het product van het aantal VTE’s en het aantal te presteren dagen voor een VTE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>
                          <a:latin typeface="Arial"/>
                          <a:ea typeface="Times New Roman"/>
                          <a:cs typeface="Arial"/>
                        </a:rPr>
                        <a:t>HR data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>
                          <a:latin typeface="Arial"/>
                          <a:ea typeface="Times New Roman"/>
                          <a:cs typeface="Arial"/>
                        </a:rPr>
                        <a:t>Preventieadviseur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>
                          <a:latin typeface="Arial"/>
                          <a:ea typeface="Times New Roman"/>
                          <a:cs typeface="Arial"/>
                        </a:rPr>
                        <a:t>Jaarlijks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>
                          <a:latin typeface="Arial"/>
                          <a:ea typeface="Times New Roman"/>
                          <a:cs typeface="Arial"/>
                        </a:rPr>
                        <a:t>5%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 smtClean="0">
                          <a:latin typeface="Arial"/>
                          <a:ea typeface="Times New Roman"/>
                          <a:cs typeface="Arial"/>
                        </a:rPr>
                        <a:t>5.20%</a:t>
                      </a:r>
                      <a:endParaRPr lang="en-GB" sz="1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 dirty="0" smtClean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Arial"/>
                        </a:rPr>
                        <a:t>Goed </a:t>
                      </a:r>
                      <a:r>
                        <a:rPr lang="nl-BE" sz="1000" dirty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Arial"/>
                        </a:rPr>
                        <a:t>cijfer, gaat </a:t>
                      </a:r>
                      <a:r>
                        <a:rPr lang="nl-BE" sz="1000" dirty="0" smtClean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Arial"/>
                        </a:rPr>
                        <a:t>in</a:t>
                      </a:r>
                      <a:r>
                        <a:rPr lang="nl-BE" sz="1000" baseline="0" dirty="0" smtClean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nl-BE" sz="1000" dirty="0" smtClean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Arial"/>
                        </a:rPr>
                        <a:t>tegen </a:t>
                      </a:r>
                      <a:r>
                        <a:rPr lang="nl-BE" sz="1000" dirty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Arial"/>
                        </a:rPr>
                        <a:t>de (stijgende) nationale privé en federale tendensen in. Langdurig verzuim niet problematisch. </a:t>
                      </a:r>
                      <a:endParaRPr lang="en-GB" sz="1000" dirty="0">
                        <a:solidFill>
                          <a:srgbClr val="0070C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8058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BE" sz="1000" dirty="0">
                          <a:latin typeface="Arial"/>
                          <a:ea typeface="Times New Roman"/>
                          <a:cs typeface="Arial"/>
                        </a:rPr>
                        <a:t>Frequentiegraad Arbeidsongeval</a:t>
                      </a:r>
                      <a:endParaRPr lang="en-GB" sz="1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BE" sz="1000">
                          <a:latin typeface="Arial"/>
                          <a:ea typeface="Times New Roman"/>
                          <a:cs typeface="Arial"/>
                        </a:rPr>
                        <a:t>Frequentie graad = aantal dagen werkverlet * 1000000/ aantal gepresteerde uren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>
                          <a:latin typeface="Arial"/>
                          <a:ea typeface="Times New Roman"/>
                          <a:cs typeface="Arial"/>
                        </a:rPr>
                        <a:t>Preventiebase excel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>
                          <a:latin typeface="Arial"/>
                          <a:ea typeface="Times New Roman"/>
                          <a:cs typeface="Arial"/>
                        </a:rPr>
                        <a:t>Preventieadviseur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>
                          <a:latin typeface="Arial"/>
                          <a:ea typeface="Times New Roman"/>
                          <a:cs typeface="Arial"/>
                        </a:rPr>
                        <a:t>Jaarlijks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 dirty="0">
                          <a:latin typeface="Arial"/>
                          <a:ea typeface="Times New Roman"/>
                          <a:cs typeface="Arial"/>
                        </a:rPr>
                        <a:t>10</a:t>
                      </a:r>
                      <a:endParaRPr lang="en-GB" sz="1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dirty="0" smtClean="0">
                          <a:latin typeface="Arial"/>
                          <a:ea typeface="Times New Roman"/>
                          <a:cs typeface="Arial"/>
                        </a:rPr>
                        <a:t>6.83</a:t>
                      </a:r>
                      <a:endParaRPr lang="en-GB" sz="1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 dirty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Arial"/>
                        </a:rPr>
                        <a:t>Gemiddeld resultaat, </a:t>
                      </a:r>
                      <a:r>
                        <a:rPr lang="nl-BE" sz="1000" dirty="0" smtClean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Arial"/>
                        </a:rPr>
                        <a:t>beter dan vooropgesteld. </a:t>
                      </a:r>
                      <a:endParaRPr lang="en-GB" sz="1000" dirty="0">
                        <a:solidFill>
                          <a:srgbClr val="0070C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19170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BE" sz="1000">
                          <a:latin typeface="Arial"/>
                          <a:ea typeface="Times New Roman"/>
                          <a:cs typeface="Arial"/>
                        </a:rPr>
                        <a:t>Ernstgraad Arbeidsongeval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BE" sz="1000">
                          <a:latin typeface="Arial"/>
                          <a:ea typeface="Times New Roman"/>
                          <a:cs typeface="Arial"/>
                        </a:rPr>
                        <a:t>Ernst graad= </a:t>
                      </a:r>
                      <a:r>
                        <a:rPr lang="nl-BE" sz="1000">
                          <a:latin typeface="Arial"/>
                          <a:ea typeface="Times New Roman"/>
                          <a:cs typeface="Times New Roman"/>
                        </a:rPr>
                        <a:t>het </a:t>
                      </a:r>
                      <a:r>
                        <a:rPr lang="nl-BE" sz="1000" b="1">
                          <a:latin typeface="Arial"/>
                          <a:ea typeface="Times New Roman"/>
                          <a:cs typeface="Times New Roman"/>
                        </a:rPr>
                        <a:t>aantal werkelijk verloren kalenderdagen</a:t>
                      </a:r>
                      <a:r>
                        <a:rPr lang="nl-BE" sz="1000">
                          <a:latin typeface="Arial"/>
                          <a:ea typeface="Times New Roman"/>
                          <a:cs typeface="Times New Roman"/>
                        </a:rPr>
                        <a:t> als gevolg van arbeidsongevallen, vermenigvuldigd met 1000, tot het </a:t>
                      </a:r>
                      <a:r>
                        <a:rPr lang="nl-BE" sz="1000" b="1">
                          <a:latin typeface="Arial"/>
                          <a:ea typeface="Times New Roman"/>
                          <a:cs typeface="Times New Roman"/>
                        </a:rPr>
                        <a:t>aantal uren blootstelling </a:t>
                      </a:r>
                      <a:r>
                        <a:rPr lang="nl-BE" sz="1000">
                          <a:latin typeface="Arial"/>
                          <a:ea typeface="Times New Roman"/>
                          <a:cs typeface="Times New Roman"/>
                        </a:rPr>
                        <a:t>aan het risico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>
                          <a:latin typeface="Arial"/>
                          <a:ea typeface="Times New Roman"/>
                          <a:cs typeface="Arial"/>
                        </a:rPr>
                        <a:t>Preventiebase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 dirty="0">
                          <a:latin typeface="Arial"/>
                          <a:ea typeface="Times New Roman"/>
                          <a:cs typeface="Arial"/>
                        </a:rPr>
                        <a:t>Preventieadviseur</a:t>
                      </a:r>
                      <a:endParaRPr lang="en-GB" sz="1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>
                          <a:latin typeface="Arial"/>
                          <a:ea typeface="Times New Roman"/>
                          <a:cs typeface="Arial"/>
                        </a:rPr>
                        <a:t>Jaarlijks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>
                          <a:latin typeface="Arial"/>
                          <a:ea typeface="Times New Roman"/>
                          <a:cs typeface="Arial"/>
                        </a:rPr>
                        <a:t>0.1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 dirty="0" smtClean="0">
                          <a:latin typeface="Arial"/>
                          <a:ea typeface="Times New Roman"/>
                          <a:cs typeface="Arial"/>
                        </a:rPr>
                        <a:t>0.16</a:t>
                      </a:r>
                      <a:endParaRPr lang="en-GB" sz="1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 dirty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Arial"/>
                        </a:rPr>
                        <a:t>Gemiddeld resultaat, iets hoger dan vooropgesteld wegens </a:t>
                      </a:r>
                      <a:r>
                        <a:rPr lang="nl-BE" sz="1000" dirty="0" smtClean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Arial"/>
                        </a:rPr>
                        <a:t>2 </a:t>
                      </a:r>
                      <a:r>
                        <a:rPr lang="nl-BE" sz="1000" dirty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Arial"/>
                        </a:rPr>
                        <a:t>langdurig afwezige AO.</a:t>
                      </a:r>
                      <a:endParaRPr lang="en-GB" sz="1000" dirty="0">
                        <a:solidFill>
                          <a:srgbClr val="0070C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1. Indicatoren</a:t>
            </a:r>
            <a:endParaRPr lang="en-GB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539552" y="5949280"/>
            <a:ext cx="633670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nl-BE" sz="2000" b="0" i="0" u="none" strike="noStrike" kern="0" cap="none" spc="0" normalizeH="0" baseline="0" noProof="0" dirty="0" smtClean="0">
              <a:ln>
                <a:noFill/>
              </a:ln>
              <a:solidFill>
                <a:srgbClr val="BAA50B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22234732"/>
              </p:ext>
            </p:extLst>
          </p:nvPr>
        </p:nvGraphicFramePr>
        <p:xfrm>
          <a:off x="251520" y="1700808"/>
          <a:ext cx="8439899" cy="43003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82398"/>
                <a:gridCol w="1969931"/>
                <a:gridCol w="504056"/>
                <a:gridCol w="720080"/>
                <a:gridCol w="792088"/>
                <a:gridCol w="576064"/>
                <a:gridCol w="902328"/>
                <a:gridCol w="1992954"/>
              </a:tblGrid>
              <a:tr h="139089">
                <a:tc gridSpan="8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BE" sz="1000" b="1" dirty="0">
                          <a:latin typeface="Arial"/>
                          <a:ea typeface="Times New Roman"/>
                          <a:cs typeface="Arial"/>
                        </a:rPr>
                        <a:t>Procesindicatoren</a:t>
                      </a:r>
                      <a:endParaRPr lang="en-GB" sz="1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172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 b="1" dirty="0">
                          <a:latin typeface="Arial"/>
                          <a:ea typeface="Times New Roman"/>
                          <a:cs typeface="Arial"/>
                        </a:rPr>
                        <a:t>Naam</a:t>
                      </a:r>
                      <a:endParaRPr lang="en-GB" sz="1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 b="1">
                          <a:latin typeface="Arial"/>
                          <a:ea typeface="Times New Roman"/>
                          <a:cs typeface="Arial"/>
                        </a:rPr>
                        <a:t>Berekeningsmethode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 b="1">
                          <a:latin typeface="Arial"/>
                          <a:ea typeface="Times New Roman"/>
                          <a:cs typeface="Arial"/>
                        </a:rPr>
                        <a:t>Meet-instrument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 b="1">
                          <a:latin typeface="Arial"/>
                          <a:ea typeface="Times New Roman"/>
                          <a:cs typeface="Arial"/>
                        </a:rPr>
                        <a:t>Verantwoord. meting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 b="1">
                          <a:latin typeface="Arial"/>
                          <a:ea typeface="Times New Roman"/>
                          <a:cs typeface="Arial"/>
                        </a:rPr>
                        <a:t>Meet-frequentie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 b="1">
                          <a:latin typeface="Arial"/>
                          <a:ea typeface="Times New Roman"/>
                          <a:cs typeface="Arial"/>
                        </a:rPr>
                        <a:t>Doel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 b="1">
                          <a:latin typeface="Arial"/>
                          <a:ea typeface="Times New Roman"/>
                          <a:cs typeface="Arial"/>
                        </a:rPr>
                        <a:t>Resultaat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 b="1">
                          <a:latin typeface="Arial"/>
                          <a:ea typeface="Times New Roman"/>
                          <a:cs typeface="Arial"/>
                        </a:rPr>
                        <a:t>Commentaar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</a:tr>
              <a:tr h="5334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BE" sz="1000" dirty="0">
                          <a:latin typeface="Arial"/>
                          <a:ea typeface="Times New Roman"/>
                          <a:cs typeface="Arial"/>
                        </a:rPr>
                        <a:t>Aantal Risico Inventarisatie en Evaluatie</a:t>
                      </a:r>
                      <a:endParaRPr lang="en-GB" sz="1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BE" sz="1000" dirty="0">
                          <a:latin typeface="Arial"/>
                          <a:ea typeface="Times New Roman"/>
                          <a:cs typeface="Arial"/>
                        </a:rPr>
                        <a:t>Tellen aantal Risico Inventarisatie en Evaluatie uitgevoerd per jaar</a:t>
                      </a:r>
                      <a:endParaRPr lang="en-GB" sz="1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>
                          <a:latin typeface="Arial"/>
                          <a:ea typeface="Times New Roman"/>
                          <a:cs typeface="Arial"/>
                        </a:rPr>
                        <a:t>Verslagen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>
                          <a:latin typeface="Arial"/>
                          <a:ea typeface="Times New Roman"/>
                          <a:cs typeface="Arial"/>
                        </a:rPr>
                        <a:t>Preventieadviseur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>
                          <a:latin typeface="Arial"/>
                          <a:ea typeface="Times New Roman"/>
                          <a:cs typeface="Arial"/>
                        </a:rPr>
                        <a:t>Jaarlijks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 dirty="0">
                          <a:latin typeface="Arial"/>
                          <a:ea typeface="Times New Roman"/>
                          <a:cs typeface="Arial"/>
                        </a:rPr>
                        <a:t>100% totaal</a:t>
                      </a:r>
                      <a:endParaRPr lang="en-GB" sz="1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 dirty="0" smtClean="0">
                          <a:latin typeface="Arial"/>
                          <a:ea typeface="Times New Roman"/>
                          <a:cs typeface="Arial"/>
                        </a:rPr>
                        <a:t>637 </a:t>
                      </a:r>
                      <a:r>
                        <a:rPr lang="nl-BE" sz="1000" dirty="0">
                          <a:latin typeface="Arial"/>
                          <a:ea typeface="Times New Roman"/>
                          <a:cs typeface="Arial"/>
                        </a:rPr>
                        <a:t>/ </a:t>
                      </a:r>
                      <a:r>
                        <a:rPr lang="nl-BE" sz="1000" dirty="0" smtClean="0">
                          <a:latin typeface="Arial"/>
                          <a:ea typeface="Times New Roman"/>
                          <a:cs typeface="Arial"/>
                        </a:rPr>
                        <a:t>637 </a:t>
                      </a:r>
                      <a:r>
                        <a:rPr lang="nl-BE" sz="1000" dirty="0">
                          <a:latin typeface="Arial"/>
                          <a:ea typeface="Times New Roman"/>
                          <a:cs typeface="Arial"/>
                        </a:rPr>
                        <a:t>= </a:t>
                      </a:r>
                      <a:r>
                        <a:rPr lang="nl-BE" sz="1000" dirty="0" smtClean="0">
                          <a:latin typeface="Arial"/>
                          <a:ea typeface="Times New Roman"/>
                          <a:cs typeface="Arial"/>
                        </a:rPr>
                        <a:t>100%</a:t>
                      </a:r>
                      <a:endParaRPr lang="en-GB" sz="1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 dirty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Arial"/>
                        </a:rPr>
                        <a:t>Risico </a:t>
                      </a:r>
                      <a:r>
                        <a:rPr lang="nl-BE" sz="1000" dirty="0" err="1" smtClean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Arial"/>
                        </a:rPr>
                        <a:t>screening</a:t>
                      </a:r>
                      <a:r>
                        <a:rPr lang="nl-BE" sz="1000" baseline="0" dirty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nl-BE" sz="1000" dirty="0" smtClean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Arial"/>
                        </a:rPr>
                        <a:t>vervolledigd</a:t>
                      </a:r>
                      <a:r>
                        <a:rPr lang="nl-BE" sz="1000" dirty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Arial"/>
                        </a:rPr>
                        <a:t>. </a:t>
                      </a:r>
                      <a:endParaRPr lang="en-GB" sz="1000" dirty="0">
                        <a:solidFill>
                          <a:srgbClr val="0070C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5334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BE" sz="1000">
                          <a:latin typeface="Arial"/>
                          <a:ea typeface="Times New Roman"/>
                          <a:cs typeface="Arial"/>
                        </a:rPr>
                        <a:t>Geneeskundig toezicht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BE" sz="1000" dirty="0">
                          <a:latin typeface="Arial"/>
                          <a:ea typeface="Times New Roman"/>
                          <a:cs typeface="Arial"/>
                        </a:rPr>
                        <a:t># consultaties / # jaarlijks onderworpen</a:t>
                      </a:r>
                      <a:endParaRPr lang="en-GB" sz="1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>
                          <a:latin typeface="Arial"/>
                          <a:ea typeface="Times New Roman"/>
                          <a:cs typeface="Arial"/>
                        </a:rPr>
                        <a:t>Jaarverslag Arista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>
                          <a:latin typeface="Arial"/>
                          <a:ea typeface="Times New Roman"/>
                          <a:cs typeface="Arial"/>
                        </a:rPr>
                        <a:t>Preventieadviseur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>
                          <a:latin typeface="Arial"/>
                          <a:ea typeface="Times New Roman"/>
                          <a:cs typeface="Arial"/>
                        </a:rPr>
                        <a:t>Jaarlijks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>
                          <a:latin typeface="Arial"/>
                          <a:ea typeface="Times New Roman"/>
                          <a:cs typeface="Arial"/>
                        </a:rPr>
                        <a:t>100%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 dirty="0">
                          <a:latin typeface="Arial"/>
                          <a:ea typeface="Times New Roman"/>
                          <a:cs typeface="Arial"/>
                        </a:rPr>
                        <a:t>72/73 = 98%</a:t>
                      </a:r>
                      <a:endParaRPr lang="en-GB" sz="1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 dirty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Arial"/>
                        </a:rPr>
                        <a:t>Goede opvolging.</a:t>
                      </a:r>
                      <a:endParaRPr lang="en-GB" sz="1000" dirty="0">
                        <a:solidFill>
                          <a:srgbClr val="0070C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5334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BE" sz="1000" dirty="0">
                          <a:latin typeface="Arial"/>
                          <a:ea typeface="Times New Roman"/>
                          <a:cs typeface="Arial"/>
                        </a:rPr>
                        <a:t>Opvolging instructies </a:t>
                      </a:r>
                      <a:r>
                        <a:rPr lang="nl-BE" sz="1000" dirty="0" smtClean="0">
                          <a:latin typeface="Arial"/>
                          <a:ea typeface="Times New Roman"/>
                          <a:cs typeface="Arial"/>
                        </a:rPr>
                        <a:t>preventieadviseurs</a:t>
                      </a:r>
                      <a:r>
                        <a:rPr lang="nl-BE" sz="1000" baseline="0" dirty="0" smtClean="0">
                          <a:latin typeface="Arial"/>
                          <a:ea typeface="Times New Roman"/>
                          <a:cs typeface="Arial"/>
                        </a:rPr>
                        <a:t> (int en </a:t>
                      </a:r>
                      <a:r>
                        <a:rPr lang="nl-BE" sz="1000" baseline="0" dirty="0" err="1" smtClean="0">
                          <a:latin typeface="Arial"/>
                          <a:ea typeface="Times New Roman"/>
                          <a:cs typeface="Arial"/>
                        </a:rPr>
                        <a:t>ext</a:t>
                      </a:r>
                      <a:r>
                        <a:rPr lang="nl-BE" sz="1000" baseline="0" dirty="0" smtClean="0">
                          <a:latin typeface="Arial"/>
                          <a:ea typeface="Times New Roman"/>
                          <a:cs typeface="Arial"/>
                        </a:rPr>
                        <a:t>)</a:t>
                      </a:r>
                      <a:endParaRPr lang="en-GB" sz="1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BE" sz="1000" dirty="0">
                          <a:latin typeface="Arial"/>
                          <a:ea typeface="Times New Roman"/>
                          <a:cs typeface="Arial"/>
                        </a:rPr>
                        <a:t># inbreuken / # controles door PA</a:t>
                      </a:r>
                      <a:endParaRPr lang="en-GB" sz="1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>
                          <a:latin typeface="Arial"/>
                          <a:ea typeface="Times New Roman"/>
                          <a:cs typeface="Arial"/>
                        </a:rPr>
                        <a:t>Excel lijst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>
                          <a:latin typeface="Arial"/>
                          <a:ea typeface="Times New Roman"/>
                          <a:cs typeface="Arial"/>
                        </a:rPr>
                        <a:t>Preventieadviseur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>
                          <a:latin typeface="Arial"/>
                          <a:ea typeface="Times New Roman"/>
                          <a:cs typeface="Arial"/>
                        </a:rPr>
                        <a:t>Jaarlijks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>
                          <a:latin typeface="Arial"/>
                          <a:ea typeface="Times New Roman"/>
                          <a:cs typeface="Arial"/>
                        </a:rPr>
                        <a:t>5%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 dirty="0">
                          <a:latin typeface="Arial"/>
                          <a:ea typeface="Times New Roman"/>
                          <a:cs typeface="Arial"/>
                        </a:rPr>
                        <a:t>0 / </a:t>
                      </a:r>
                      <a:r>
                        <a:rPr lang="nl-BE" sz="1000" dirty="0" smtClean="0">
                          <a:latin typeface="Arial"/>
                          <a:ea typeface="Times New Roman"/>
                          <a:cs typeface="Arial"/>
                        </a:rPr>
                        <a:t>5 </a:t>
                      </a:r>
                      <a:r>
                        <a:rPr lang="nl-BE" sz="1000" dirty="0">
                          <a:latin typeface="Arial"/>
                          <a:ea typeface="Times New Roman"/>
                          <a:cs typeface="Arial"/>
                        </a:rPr>
                        <a:t>= 0%</a:t>
                      </a:r>
                      <a:endParaRPr lang="en-GB" sz="1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 dirty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Arial"/>
                        </a:rPr>
                        <a:t>Geen inbeuken op adviezen.</a:t>
                      </a:r>
                      <a:endParaRPr lang="en-GB" sz="1000" dirty="0">
                        <a:solidFill>
                          <a:srgbClr val="0070C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6954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BE" sz="1000">
                          <a:latin typeface="Arial"/>
                          <a:ea typeface="Times New Roman"/>
                          <a:cs typeface="Arial"/>
                        </a:rPr>
                        <a:t>Rondgang werkposten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BE" sz="1000" dirty="0">
                          <a:latin typeface="Arial"/>
                          <a:ea typeface="Times New Roman"/>
                          <a:cs typeface="Arial"/>
                        </a:rPr>
                        <a:t># geziene arbeidsposten / # totaal arbeidsposten</a:t>
                      </a:r>
                      <a:endParaRPr lang="en-GB" sz="1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 dirty="0">
                          <a:latin typeface="Arial"/>
                          <a:ea typeface="Times New Roman"/>
                          <a:cs typeface="Arial"/>
                        </a:rPr>
                        <a:t>Verslag Arbeidsgeneesheer</a:t>
                      </a:r>
                      <a:endParaRPr lang="en-GB" sz="1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 dirty="0">
                          <a:latin typeface="Arial"/>
                          <a:ea typeface="Times New Roman"/>
                          <a:cs typeface="Arial"/>
                        </a:rPr>
                        <a:t>Preventieadviseur</a:t>
                      </a:r>
                      <a:endParaRPr lang="en-GB" sz="1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>
                          <a:latin typeface="Arial"/>
                          <a:ea typeface="Times New Roman"/>
                          <a:cs typeface="Arial"/>
                        </a:rPr>
                        <a:t>Jaarlijks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>
                          <a:latin typeface="Arial"/>
                          <a:ea typeface="Times New Roman"/>
                          <a:cs typeface="Arial"/>
                        </a:rPr>
                        <a:t>100%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 dirty="0" smtClean="0">
                          <a:latin typeface="Arial"/>
                          <a:ea typeface="Times New Roman"/>
                          <a:cs typeface="Arial"/>
                        </a:rPr>
                        <a:t>100%</a:t>
                      </a:r>
                      <a:endParaRPr lang="nl-BE" sz="1000" dirty="0"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 dirty="0" smtClean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Arial"/>
                        </a:rPr>
                        <a:t>Rondgangen</a:t>
                      </a:r>
                      <a:r>
                        <a:rPr lang="nl-BE" sz="1000" baseline="0" dirty="0" smtClean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Arial"/>
                        </a:rPr>
                        <a:t> Site </a:t>
                      </a:r>
                      <a:r>
                        <a:rPr lang="nl-BE" sz="1000" baseline="0" dirty="0" err="1" smtClean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Arial"/>
                        </a:rPr>
                        <a:t>Vautier</a:t>
                      </a:r>
                      <a:r>
                        <a:rPr lang="nl-BE" sz="1000" baseline="0" dirty="0" smtClean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Arial"/>
                        </a:rPr>
                        <a:t>, </a:t>
                      </a:r>
                      <a:r>
                        <a:rPr lang="nl-BE" sz="1000" dirty="0" err="1" smtClean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Arial"/>
                        </a:rPr>
                        <a:t>Gulledelle</a:t>
                      </a:r>
                      <a:r>
                        <a:rPr lang="nl-BE" sz="1000" dirty="0" smtClean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Arial"/>
                        </a:rPr>
                        <a:t> en Oostende</a:t>
                      </a:r>
                      <a:endParaRPr lang="nl-BE" sz="1000" dirty="0">
                        <a:solidFill>
                          <a:srgbClr val="0070C0"/>
                        </a:solidFill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44450" marR="44450" marT="0" marB="0" anchor="ctr"/>
                </a:tc>
              </a:tr>
              <a:tr h="12522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BE" sz="1000">
                          <a:latin typeface="Arial"/>
                          <a:ea typeface="Times New Roman"/>
                          <a:cs typeface="Arial"/>
                        </a:rPr>
                        <a:t>JAP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BE" sz="1000">
                          <a:latin typeface="Arial"/>
                          <a:ea typeface="Times New Roman"/>
                          <a:cs typeface="Arial"/>
                        </a:rPr>
                        <a:t># voltooide acties / # totaal acties van JAP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>
                          <a:latin typeface="Arial"/>
                          <a:ea typeface="Times New Roman"/>
                          <a:cs typeface="Arial"/>
                        </a:rPr>
                        <a:t>JAP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>
                          <a:latin typeface="Arial"/>
                          <a:ea typeface="Times New Roman"/>
                          <a:cs typeface="Arial"/>
                        </a:rPr>
                        <a:t>Preventieadviseur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>
                          <a:latin typeface="Arial"/>
                          <a:ea typeface="Times New Roman"/>
                          <a:cs typeface="Arial"/>
                        </a:rPr>
                        <a:t>Jaarlijks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>
                          <a:latin typeface="Arial"/>
                          <a:ea typeface="Times New Roman"/>
                          <a:cs typeface="Arial"/>
                        </a:rPr>
                        <a:t>100%</a:t>
                      </a:r>
                      <a:endParaRPr lang="en-GB" sz="1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 dirty="0" smtClean="0">
                          <a:latin typeface="Arial"/>
                          <a:ea typeface="Times New Roman"/>
                          <a:cs typeface="Arial"/>
                        </a:rPr>
                        <a:t>7 </a:t>
                      </a:r>
                      <a:r>
                        <a:rPr lang="nl-BE" sz="1000" dirty="0">
                          <a:latin typeface="Arial"/>
                          <a:ea typeface="Times New Roman"/>
                          <a:cs typeface="Arial"/>
                        </a:rPr>
                        <a:t>/ </a:t>
                      </a:r>
                      <a:r>
                        <a:rPr lang="nl-BE" sz="1000" dirty="0" smtClean="0">
                          <a:latin typeface="Arial"/>
                          <a:ea typeface="Times New Roman"/>
                          <a:cs typeface="Arial"/>
                        </a:rPr>
                        <a:t>9 </a:t>
                      </a:r>
                      <a:r>
                        <a:rPr lang="nl-BE" sz="1000" dirty="0">
                          <a:latin typeface="Arial"/>
                          <a:ea typeface="Times New Roman"/>
                          <a:cs typeface="Arial"/>
                        </a:rPr>
                        <a:t>= </a:t>
                      </a:r>
                      <a:r>
                        <a:rPr lang="nl-BE" sz="1000" dirty="0" smtClean="0">
                          <a:latin typeface="Arial"/>
                          <a:ea typeface="Times New Roman"/>
                          <a:cs typeface="Arial"/>
                        </a:rPr>
                        <a:t>77%</a:t>
                      </a:r>
                      <a:endParaRPr lang="en-GB" sz="1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BE" sz="1000" dirty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Arial"/>
                        </a:rPr>
                        <a:t>Diverse acties lopen door in 2015.</a:t>
                      </a:r>
                      <a:endParaRPr lang="en-GB" sz="1000" dirty="0">
                        <a:solidFill>
                          <a:srgbClr val="0070C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1. Indicatoren</a:t>
            </a:r>
            <a:endParaRPr lang="en-GB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539552" y="5949280"/>
            <a:ext cx="633670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nl-BE" sz="2000" b="0" i="0" u="none" strike="noStrike" kern="0" cap="none" spc="0" normalizeH="0" baseline="0" noProof="0" dirty="0" smtClean="0">
              <a:ln>
                <a:noFill/>
              </a:ln>
              <a:solidFill>
                <a:srgbClr val="BAA50B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7" name="Picture 6" descr="Absenteisme 2009 201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3648" y="1620694"/>
            <a:ext cx="6732240" cy="47606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1. Indicatoren</a:t>
            </a:r>
            <a:endParaRPr lang="en-GB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539552" y="5949280"/>
            <a:ext cx="633670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nl-BE" sz="2000" b="0" i="0" u="none" strike="noStrike" kern="0" cap="none" spc="0" normalizeH="0" baseline="0" noProof="0" dirty="0" smtClean="0">
              <a:ln>
                <a:noFill/>
              </a:ln>
              <a:solidFill>
                <a:srgbClr val="BAA50B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" name="Picture 4" descr="2015 erns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20072" y="3645024"/>
            <a:ext cx="3208172" cy="2268626"/>
          </a:xfrm>
          <a:prstGeom prst="rect">
            <a:avLst/>
          </a:prstGeom>
        </p:spPr>
      </p:pic>
      <p:pic>
        <p:nvPicPr>
          <p:cNvPr id="7" name="Picture 6" descr="2015 ernstgraa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79852" y="3752662"/>
            <a:ext cx="3208172" cy="2268626"/>
          </a:xfrm>
          <a:prstGeom prst="rect">
            <a:avLst/>
          </a:prstGeom>
        </p:spPr>
      </p:pic>
      <p:pic>
        <p:nvPicPr>
          <p:cNvPr id="9" name="Picture 8" descr="2015 frequenti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20072" y="1664430"/>
            <a:ext cx="3208172" cy="2268626"/>
          </a:xfrm>
          <a:prstGeom prst="rect">
            <a:avLst/>
          </a:prstGeom>
        </p:spPr>
      </p:pic>
      <p:pic>
        <p:nvPicPr>
          <p:cNvPr id="10" name="Picture 9" descr="2015 frequentiegraad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435836" y="1556792"/>
            <a:ext cx="3208172" cy="22686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2. Jaaractieplan 2016</a:t>
            </a:r>
            <a:endParaRPr lang="en-GB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539552" y="5949280"/>
            <a:ext cx="633670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nl-BE" sz="2000" b="0" i="0" u="none" strike="noStrike" kern="0" cap="none" spc="0" normalizeH="0" baseline="0" noProof="0" dirty="0" smtClean="0">
              <a:ln>
                <a:noFill/>
              </a:ln>
              <a:solidFill>
                <a:srgbClr val="BAA50B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pPr>
              <a:buNone/>
            </a:pPr>
            <a:r>
              <a:rPr lang="en-GB" dirty="0" smtClean="0"/>
              <a:t>https://share.naturalsciences.be/f/c21fc4ac6e/?raw=1</a:t>
            </a:r>
          </a:p>
          <a:p>
            <a:endParaRPr lang="en-GB" dirty="0"/>
          </a:p>
        </p:txBody>
      </p:sp>
      <p:pic>
        <p:nvPicPr>
          <p:cNvPr id="3584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2492896"/>
            <a:ext cx="6816080" cy="3834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3. Vertrouwenspersoon</a:t>
            </a:r>
            <a:endParaRPr lang="en-GB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539552" y="5949280"/>
            <a:ext cx="633670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nl-BE" sz="2000" b="0" i="0" u="none" strike="noStrike" kern="0" cap="none" spc="0" normalizeH="0" baseline="0" noProof="0" dirty="0" smtClean="0">
              <a:ln>
                <a:noFill/>
              </a:ln>
              <a:solidFill>
                <a:srgbClr val="BAA50B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 smtClean="0"/>
          </a:p>
          <a:p>
            <a:r>
              <a:rPr lang="en-GB" b="1" dirty="0" smtClean="0"/>
              <a:t>Oostende Els Monteyne</a:t>
            </a:r>
          </a:p>
          <a:p>
            <a:r>
              <a:rPr lang="nl-BE" b="1" dirty="0" smtClean="0"/>
              <a:t>Risicoanalyse SEED</a:t>
            </a:r>
          </a:p>
          <a:p>
            <a:r>
              <a:rPr lang="nl-BE" b="1" dirty="0" smtClean="0"/>
              <a:t>Supervisie en opleidingen VP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4. Rondgang Arbeidsgeneesheer</a:t>
            </a:r>
            <a:endParaRPr lang="en-GB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539552" y="5949280"/>
            <a:ext cx="633670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nl-BE" sz="2000" b="0" i="0" u="none" strike="noStrike" kern="0" cap="none" spc="0" normalizeH="0" baseline="0" noProof="0" dirty="0" smtClean="0">
              <a:ln>
                <a:noFill/>
              </a:ln>
              <a:solidFill>
                <a:srgbClr val="BAA50B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1600200"/>
            <a:ext cx="7270576" cy="4267200"/>
          </a:xfrm>
        </p:spPr>
        <p:txBody>
          <a:bodyPr/>
          <a:lstStyle/>
          <a:p>
            <a:endParaRPr lang="en-GB" dirty="0" smtClean="0"/>
          </a:p>
          <a:p>
            <a:endParaRPr lang="en-GB" dirty="0" smtClean="0"/>
          </a:p>
          <a:p>
            <a:endParaRPr lang="nl-BE" dirty="0" smtClean="0"/>
          </a:p>
          <a:p>
            <a:r>
              <a:rPr lang="nl-BE" dirty="0" smtClean="0"/>
              <a:t>Dr AUT </a:t>
            </a:r>
            <a:r>
              <a:rPr lang="nl-BE" dirty="0" err="1" smtClean="0"/>
              <a:t>Gulledelle</a:t>
            </a:r>
            <a:r>
              <a:rPr lang="nl-BE" dirty="0" smtClean="0"/>
              <a:t>:</a:t>
            </a:r>
            <a:r>
              <a:rPr lang="nl-BE" dirty="0" smtClean="0"/>
              <a:t> </a:t>
            </a:r>
            <a:r>
              <a:rPr lang="nl-BE" dirty="0" smtClean="0"/>
              <a:t>9 december 13u00</a:t>
            </a:r>
          </a:p>
          <a:p>
            <a:r>
              <a:rPr lang="nl-BE" dirty="0" smtClean="0"/>
              <a:t>Dr AUT </a:t>
            </a:r>
            <a:r>
              <a:rPr lang="nl-BE" dirty="0" smtClean="0"/>
              <a:t>Vautierstraat: </a:t>
            </a:r>
            <a:r>
              <a:rPr lang="nl-BE" dirty="0" smtClean="0"/>
              <a:t>14 december 9u00</a:t>
            </a:r>
          </a:p>
          <a:p>
            <a:r>
              <a:rPr lang="nl-BE" dirty="0" smtClean="0"/>
              <a:t>Dr </a:t>
            </a:r>
            <a:r>
              <a:rPr lang="nl-BE" dirty="0" smtClean="0"/>
              <a:t>CREYF Oostende: </a:t>
            </a:r>
            <a:r>
              <a:rPr lang="nl-BE" dirty="0" smtClean="0"/>
              <a:t>20 december 9u00</a:t>
            </a:r>
          </a:p>
          <a:p>
            <a:endParaRPr lang="nl-BE" dirty="0" smtClean="0"/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Irsnb_Kbin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 Narrow"/>
        <a:ea typeface=""/>
        <a:cs typeface=""/>
      </a:majorFont>
      <a:minorFont>
        <a:latin typeface="Arial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2305</TotalTime>
  <Words>439</Words>
  <Application>Microsoft Office PowerPoint</Application>
  <PresentationFormat>On-screen Show (4:3)</PresentationFormat>
  <Paragraphs>134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1_Irsnb_Kbin</vt:lpstr>
      <vt:lpstr>Slide 1</vt:lpstr>
      <vt:lpstr>Overzicht</vt:lpstr>
      <vt:lpstr>1. Indicatoren</vt:lpstr>
      <vt:lpstr>1. Indicatoren</vt:lpstr>
      <vt:lpstr>1. Indicatoren</vt:lpstr>
      <vt:lpstr>1. Indicatoren</vt:lpstr>
      <vt:lpstr>2. Jaaractieplan 2016</vt:lpstr>
      <vt:lpstr>3. Vertrouwenspersoon</vt:lpstr>
      <vt:lpstr>4. Rondgang Arbeidsgeneesheer</vt:lpstr>
      <vt:lpstr>5. Ohsas 18001</vt:lpstr>
      <vt:lpstr>6. JAP 2017</vt:lpstr>
    </vt:vector>
  </TitlesOfParts>
  <Company>KBIN-IRSNB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wswalus</dc:creator>
  <cp:lastModifiedBy>wswalus</cp:lastModifiedBy>
  <cp:revision>90</cp:revision>
  <dcterms:created xsi:type="dcterms:W3CDTF">2012-10-26T09:08:27Z</dcterms:created>
  <dcterms:modified xsi:type="dcterms:W3CDTF">2016-11-22T15:12:03Z</dcterms:modified>
</cp:coreProperties>
</file>