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67" r:id="rId4"/>
    <p:sldId id="294" r:id="rId5"/>
    <p:sldId id="295" r:id="rId6"/>
    <p:sldId id="296" r:id="rId7"/>
    <p:sldId id="285" r:id="rId8"/>
    <p:sldId id="289" r:id="rId9"/>
    <p:sldId id="291" r:id="rId10"/>
    <p:sldId id="292" r:id="rId11"/>
    <p:sldId id="293" r:id="rId1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A50B"/>
    <a:srgbClr val="9A8E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7" autoAdjust="0"/>
    <p:restoredTop sz="90909" autoAdjust="0"/>
  </p:normalViewPr>
  <p:slideViewPr>
    <p:cSldViewPr>
      <p:cViewPr>
        <p:scale>
          <a:sx n="50" d="100"/>
          <a:sy n="50" d="100"/>
        </p:scale>
        <p:origin x="-691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5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72C044-2EDC-45A7-AB2C-6C8C66D3D37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03EB27-7458-4C09-8545-762BDAC01DA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552" y="116632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Werkgroep</a:t>
            </a:r>
            <a:r>
              <a:rPr lang="en-US" dirty="0" smtClean="0"/>
              <a:t> safety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err="1" smtClean="0"/>
              <a:t>Doel</a:t>
            </a:r>
            <a:r>
              <a:rPr lang="en-US" dirty="0" smtClean="0"/>
              <a:t> en </a:t>
            </a:r>
            <a:r>
              <a:rPr lang="en-US" dirty="0" err="1" smtClean="0"/>
              <a:t>werking</a:t>
            </a:r>
            <a:r>
              <a:rPr lang="en-US" dirty="0" smtClean="0"/>
              <a:t> van de </a:t>
            </a:r>
            <a:r>
              <a:rPr lang="en-US" dirty="0" err="1" smtClean="0"/>
              <a:t>werkgroep</a:t>
            </a:r>
            <a:r>
              <a:rPr lang="en-US" dirty="0" smtClean="0"/>
              <a:t> safety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dirty="0" smtClean="0"/>
              <a:t>26/10/2012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nl-BE" dirty="0" smtClean="0"/>
              <a:t>Werkgroep Safety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6E235-10F1-48BA-B434-AF37E23EC4E8}" type="slidenum">
              <a:rPr lang="en-GB"/>
              <a:pPr/>
              <a:t>‹#›</a:t>
            </a:fld>
            <a:endParaRPr lang="en-GB" sz="1400" dirty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A54A74-8288-4AFC-B62D-B4B9BCCCC32C}" type="slidenum">
              <a:rPr lang="en-GB"/>
              <a:pPr/>
              <a:t>‹#›</a:t>
            </a:fld>
            <a:endParaRPr lang="en-GB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FB33D-52A6-47FD-BD9D-546E0EA4DE66}" type="slidenum">
              <a:rPr lang="en-GB"/>
              <a:pPr/>
              <a:t>‹#›</a:t>
            </a:fld>
            <a:endParaRPr lang="en-GB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0D816-8F6E-4CD6-999A-DFA3272CC4F0}" type="slidenum">
              <a:rPr lang="en-GB"/>
              <a:pPr/>
              <a:t>‹#›</a:t>
            </a:fld>
            <a:endParaRPr lang="en-GB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9DECA-923C-4929-B6C8-C06DD40B5D94}" type="slidenum">
              <a:rPr lang="en-GB"/>
              <a:pPr/>
              <a:t>‹#›</a:t>
            </a:fld>
            <a:endParaRPr lang="en-GB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F10F8-F045-43A5-9981-07ABE3FB1C70}" type="slidenum">
              <a:rPr lang="en-GB"/>
              <a:pPr/>
              <a:t>‹#›</a:t>
            </a:fld>
            <a:endParaRPr lang="en-GB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259A9-F4CE-4F54-B4FC-BD41410C1031}" type="slidenum">
              <a:rPr lang="en-GB"/>
              <a:pPr/>
              <a:t>‹#›</a:t>
            </a:fld>
            <a:endParaRPr lang="en-GB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6881E-8588-48DF-AC10-12B398CE9CFB}" type="slidenum">
              <a:rPr lang="en-GB"/>
              <a:pPr/>
              <a:t>‹#›</a:t>
            </a:fld>
            <a:endParaRPr lang="en-GB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BBC67-38DA-4305-8240-695693DD32B2}" type="slidenum">
              <a:rPr lang="en-GB"/>
              <a:pPr/>
              <a:t>‹#›</a:t>
            </a:fld>
            <a:endParaRPr lang="en-GB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5EC2B-C2C6-4F34-B772-1151E368290E}" type="slidenum">
              <a:rPr lang="en-GB"/>
              <a:pPr/>
              <a:t>‹#›</a:t>
            </a:fld>
            <a:endParaRPr lang="en-GB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C4F58-9C5C-4883-B0CB-B6529CC05CD7}" type="slidenum">
              <a:rPr lang="en-GB"/>
              <a:pPr/>
              <a:t>‹#›</a:t>
            </a:fld>
            <a:endParaRPr lang="en-GB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BAA50B"/>
                </a:solidFill>
              </a:defRPr>
            </a:lvl1pPr>
          </a:lstStyle>
          <a:p>
            <a:r>
              <a:rPr lang="nl-BE" dirty="0" smtClean="0"/>
              <a:t>26/10/2012</a:t>
            </a:r>
            <a:endParaRPr lang="en-GB" dirty="0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172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nl-BE" dirty="0" smtClean="0"/>
              <a:t>Werkgroep Safety</a:t>
            </a:r>
            <a:endParaRPr lang="en-GB" dirty="0"/>
          </a:p>
        </p:txBody>
      </p:sp>
      <p:sp>
        <p:nvSpPr>
          <p:cNvPr id="7174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0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BAA50B"/>
                </a:solidFill>
                <a:latin typeface="+mn-lt"/>
              </a:defRPr>
            </a:lvl1pPr>
          </a:lstStyle>
          <a:p>
            <a:fld id="{9F06AFC5-B9CC-47A1-8726-1630571D923A}" type="slidenum">
              <a:rPr lang="en-GB"/>
              <a:pPr/>
              <a:t>‹#›</a:t>
            </a:fld>
            <a:endParaRPr lang="en-GB" sz="1400"/>
          </a:p>
        </p:txBody>
      </p:sp>
      <p:pic>
        <p:nvPicPr>
          <p:cNvPr id="7177" name="Picture 103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1163" y="1524000"/>
            <a:ext cx="8320087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8" name="Picture 1034" descr="C:\Documents and Settings\Cdesmedt\My Documents\__LIBRARY__\LOGO\MUSeUM_logo_rgb.g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20000" y="6272213"/>
            <a:ext cx="1143000" cy="35718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BAA50B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BAA50B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BAA50B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BAA50B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BAA50B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BAA50B"/>
          </a:solidFill>
          <a:latin typeface="Arial Narrow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BAA50B"/>
          </a:solidFill>
          <a:latin typeface="Arial Narrow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BAA50B"/>
          </a:solidFill>
          <a:latin typeface="Arial Narrow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BAA50B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BAA50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j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j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har char=" "/>
        <a:defRPr sz="1200">
          <a:solidFill>
            <a:schemeClr val="tx1"/>
          </a:solidFill>
          <a:latin typeface="Arial" charset="0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 "/>
        <a:defRPr sz="1200">
          <a:solidFill>
            <a:schemeClr val="tx1"/>
          </a:solidFill>
          <a:latin typeface="Arial" charset="0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 "/>
        <a:defRPr sz="1200">
          <a:solidFill>
            <a:schemeClr val="tx1"/>
          </a:solidFill>
          <a:latin typeface="Arial" charset="0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 "/>
        <a:defRPr sz="1200">
          <a:solidFill>
            <a:schemeClr val="tx1"/>
          </a:solidFill>
          <a:latin typeface="Arial" charset="0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 "/>
        <a:defRPr sz="12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2497832"/>
          </a:xfrm>
        </p:spPr>
        <p:txBody>
          <a:bodyPr/>
          <a:lstStyle/>
          <a:p>
            <a:r>
              <a:rPr lang="nl-BE" sz="3200" dirty="0" smtClean="0"/>
              <a:t>BOC 2016</a:t>
            </a:r>
          </a:p>
          <a:p>
            <a:r>
              <a:rPr lang="nl-BE" sz="3200" dirty="0" smtClean="0"/>
              <a:t>22 november 2016</a:t>
            </a:r>
          </a:p>
          <a:p>
            <a:r>
              <a:rPr lang="nl-BE" sz="1800" dirty="0" smtClean="0"/>
              <a:t>Verslag van de Preventieadviseur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5. </a:t>
            </a:r>
            <a:r>
              <a:rPr lang="nl-BE" dirty="0" err="1" smtClean="0"/>
              <a:t>Ohsas</a:t>
            </a:r>
            <a:r>
              <a:rPr lang="nl-BE" dirty="0" smtClean="0"/>
              <a:t> 18001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9552" y="5949280"/>
            <a:ext cx="63367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nl-BE" sz="2000" b="0" i="0" u="none" strike="noStrike" kern="0" cap="none" spc="0" normalizeH="0" baseline="0" noProof="0" dirty="0" smtClean="0">
              <a:ln>
                <a:noFill/>
              </a:ln>
              <a:solidFill>
                <a:srgbClr val="BAA50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00200"/>
            <a:ext cx="7270576" cy="4267200"/>
          </a:xfrm>
        </p:spPr>
        <p:txBody>
          <a:bodyPr/>
          <a:lstStyle/>
          <a:p>
            <a:pPr>
              <a:buNone/>
            </a:pPr>
            <a:endParaRPr lang="en-GB" dirty="0" smtClean="0"/>
          </a:p>
          <a:p>
            <a:endParaRPr lang="nl-BE" dirty="0" smtClean="0"/>
          </a:p>
          <a:p>
            <a:r>
              <a:rPr lang="nl-BE" dirty="0" smtClean="0"/>
              <a:t>Risicoanalyses verfijnen en objectiveren door participatieve methode en samenwerking Externe dienst</a:t>
            </a:r>
          </a:p>
          <a:p>
            <a:r>
              <a:rPr lang="nl-BE" dirty="0" smtClean="0"/>
              <a:t>Interne audit in juni door Marie </a:t>
            </a:r>
            <a:r>
              <a:rPr lang="nl-BE" dirty="0" err="1" smtClean="0"/>
              <a:t>Masquelier</a:t>
            </a:r>
            <a:r>
              <a:rPr lang="nl-BE" dirty="0" smtClean="0"/>
              <a:t> van </a:t>
            </a:r>
            <a:r>
              <a:rPr lang="nl-BE" dirty="0" err="1" smtClean="0"/>
              <a:t>Belspo</a:t>
            </a:r>
            <a:endParaRPr lang="nl-BE" dirty="0" smtClean="0"/>
          </a:p>
          <a:p>
            <a:r>
              <a:rPr lang="nl-BE" dirty="0" smtClean="0"/>
              <a:t>17 en 18 november externe audit door </a:t>
            </a:r>
            <a:r>
              <a:rPr lang="nl-BE" dirty="0" err="1" smtClean="0"/>
              <a:t>Vincotte</a:t>
            </a:r>
            <a:endParaRPr lang="nl-BE" dirty="0" smtClean="0"/>
          </a:p>
          <a:p>
            <a:r>
              <a:rPr lang="nl-BE" dirty="0" smtClean="0"/>
              <a:t>Volgende cyclus volgens </a:t>
            </a:r>
            <a:r>
              <a:rPr lang="nl-BE" dirty="0" err="1" smtClean="0"/>
              <a:t>Iso</a:t>
            </a:r>
            <a:r>
              <a:rPr lang="nl-BE" dirty="0" smtClean="0"/>
              <a:t> 45001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6. JAP 2017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9552" y="5949280"/>
            <a:ext cx="63367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nl-BE" sz="2000" b="0" i="0" u="none" strike="noStrike" kern="0" cap="none" spc="0" normalizeH="0" baseline="0" noProof="0" dirty="0" smtClean="0">
              <a:ln>
                <a:noFill/>
              </a:ln>
              <a:solidFill>
                <a:srgbClr val="BAA50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00200"/>
            <a:ext cx="7270576" cy="4267200"/>
          </a:xfrm>
        </p:spPr>
        <p:txBody>
          <a:bodyPr/>
          <a:lstStyle/>
          <a:p>
            <a:r>
              <a:rPr lang="nl-BE" dirty="0" smtClean="0"/>
              <a:t>WG Safety Orde en netheid, 5S methodiek</a:t>
            </a:r>
          </a:p>
          <a:p>
            <a:r>
              <a:rPr lang="nl-BE" dirty="0" smtClean="0"/>
              <a:t>Compartimentering van brandlast in kelderverdiepingen</a:t>
            </a:r>
          </a:p>
          <a:p>
            <a:r>
              <a:rPr lang="nl-BE" dirty="0" err="1" smtClean="0"/>
              <a:t>Ehbo</a:t>
            </a:r>
            <a:endParaRPr lang="nl-BE" dirty="0" smtClean="0"/>
          </a:p>
          <a:p>
            <a:r>
              <a:rPr lang="nl-BE" dirty="0" smtClean="0"/>
              <a:t>Software KMS</a:t>
            </a:r>
          </a:p>
          <a:p>
            <a:r>
              <a:rPr lang="nl-BE" dirty="0" smtClean="0"/>
              <a:t>WG Safety </a:t>
            </a:r>
            <a:r>
              <a:rPr lang="nl-BE" dirty="0" err="1" smtClean="0"/>
              <a:t>Toolboxmeeting</a:t>
            </a:r>
            <a:r>
              <a:rPr lang="nl-BE" dirty="0" smtClean="0"/>
              <a:t> </a:t>
            </a:r>
          </a:p>
          <a:p>
            <a:r>
              <a:rPr lang="nl-BE" dirty="0" smtClean="0"/>
              <a:t>HR Opleiding HL conflicthantering</a:t>
            </a:r>
          </a:p>
          <a:p>
            <a:r>
              <a:rPr lang="nl-BE" dirty="0" smtClean="0"/>
              <a:t>HR Beleid Partners in zelfde dienst</a:t>
            </a:r>
          </a:p>
          <a:p>
            <a:r>
              <a:rPr lang="nl-BE" dirty="0" smtClean="0"/>
              <a:t>STTD Elektrische borden</a:t>
            </a:r>
          </a:p>
          <a:p>
            <a:r>
              <a:rPr lang="nl-BE" dirty="0" smtClean="0"/>
              <a:t>DO </a:t>
            </a:r>
            <a:r>
              <a:rPr lang="nl-BE" dirty="0" smtClean="0"/>
              <a:t>aarde en geschiedenis van het leven, Lassen samenstellen </a:t>
            </a:r>
            <a:r>
              <a:rPr lang="nl-BE" dirty="0" err="1" smtClean="0"/>
              <a:t>plateosaurus</a:t>
            </a:r>
            <a:r>
              <a:rPr lang="nl-BE" dirty="0" smtClean="0"/>
              <a:t>, conform stellen pneumatische installatie</a:t>
            </a:r>
          </a:p>
          <a:p>
            <a:r>
              <a:rPr lang="nl-BE" dirty="0" smtClean="0"/>
              <a:t>DO Publiek, vervolgopleiding stemergonomie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Overzicht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BE" dirty="0" smtClean="0"/>
              <a:t>Indicatoren 2015</a:t>
            </a:r>
          </a:p>
          <a:p>
            <a:pPr marL="457200" indent="-457200">
              <a:buFont typeface="+mj-lt"/>
              <a:buAutoNum type="arabicPeriod"/>
            </a:pPr>
            <a:r>
              <a:rPr lang="nl-BE" dirty="0" smtClean="0"/>
              <a:t>Jaaractieplan 2016</a:t>
            </a:r>
          </a:p>
          <a:p>
            <a:pPr marL="457200" indent="-457200">
              <a:buFont typeface="+mj-lt"/>
              <a:buAutoNum type="arabicPeriod"/>
            </a:pPr>
            <a:r>
              <a:rPr lang="nl-BE" dirty="0" smtClean="0"/>
              <a:t>Vertrouwenspersoon</a:t>
            </a:r>
          </a:p>
          <a:p>
            <a:pPr marL="457200" indent="-457200">
              <a:buFont typeface="+mj-lt"/>
              <a:buAutoNum type="arabicPeriod"/>
            </a:pPr>
            <a:r>
              <a:rPr lang="nl-BE" dirty="0" smtClean="0"/>
              <a:t>Rondgangen Arbeidsgeneesheer</a:t>
            </a:r>
          </a:p>
          <a:p>
            <a:pPr marL="457200" indent="-457200">
              <a:buFont typeface="+mj-lt"/>
              <a:buAutoNum type="arabicPeriod"/>
            </a:pPr>
            <a:r>
              <a:rPr lang="nl-BE" dirty="0" smtClean="0"/>
              <a:t>Ohsas18001</a:t>
            </a:r>
          </a:p>
          <a:p>
            <a:pPr marL="457200" indent="-457200">
              <a:buFont typeface="+mj-lt"/>
              <a:buAutoNum type="arabicPeriod"/>
            </a:pPr>
            <a:r>
              <a:rPr lang="nl-BE" dirty="0" smtClean="0"/>
              <a:t>Jap 2017</a:t>
            </a:r>
          </a:p>
          <a:p>
            <a:pPr marL="457200" indent="-457200">
              <a:buFont typeface="+mj-lt"/>
              <a:buAutoNum type="arabicPeriod"/>
            </a:pPr>
            <a:endParaRPr lang="nl-BE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1. Indicatoren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9552" y="5949280"/>
            <a:ext cx="63367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nl-BE" sz="2000" b="0" i="0" u="none" strike="noStrike" kern="0" cap="none" spc="0" normalizeH="0" baseline="0" noProof="0" dirty="0" smtClean="0">
              <a:ln>
                <a:noFill/>
              </a:ln>
              <a:solidFill>
                <a:srgbClr val="BAA50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56626219"/>
              </p:ext>
            </p:extLst>
          </p:nvPr>
        </p:nvGraphicFramePr>
        <p:xfrm>
          <a:off x="251520" y="1916832"/>
          <a:ext cx="8439899" cy="41508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2398"/>
                <a:gridCol w="1969931"/>
                <a:gridCol w="504056"/>
                <a:gridCol w="720080"/>
                <a:gridCol w="792088"/>
                <a:gridCol w="576064"/>
                <a:gridCol w="902328"/>
                <a:gridCol w="1992954"/>
              </a:tblGrid>
              <a:tr h="154046">
                <a:tc grid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 b="1" dirty="0">
                          <a:latin typeface="Arial"/>
                          <a:ea typeface="Times New Roman"/>
                          <a:cs typeface="Arial"/>
                        </a:rPr>
                        <a:t>Procesindicatoren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107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b="1">
                          <a:latin typeface="Arial"/>
                          <a:ea typeface="Times New Roman"/>
                          <a:cs typeface="Arial"/>
                        </a:rPr>
                        <a:t>Naam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b="1">
                          <a:latin typeface="Arial"/>
                          <a:ea typeface="Times New Roman"/>
                          <a:cs typeface="Arial"/>
                        </a:rPr>
                        <a:t>Berekeningsmethode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b="1">
                          <a:latin typeface="Arial"/>
                          <a:ea typeface="Times New Roman"/>
                          <a:cs typeface="Arial"/>
                        </a:rPr>
                        <a:t>Meet-instrument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b="1">
                          <a:latin typeface="Arial"/>
                          <a:ea typeface="Times New Roman"/>
                          <a:cs typeface="Arial"/>
                        </a:rPr>
                        <a:t>Verantwoord. meting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b="1">
                          <a:latin typeface="Arial"/>
                          <a:ea typeface="Times New Roman"/>
                          <a:cs typeface="Arial"/>
                        </a:rPr>
                        <a:t>Meet-frequentie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b="1">
                          <a:latin typeface="Arial"/>
                          <a:ea typeface="Times New Roman"/>
                          <a:cs typeface="Arial"/>
                        </a:rPr>
                        <a:t>Doel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b="1">
                          <a:latin typeface="Arial"/>
                          <a:ea typeface="Times New Roman"/>
                          <a:cs typeface="Arial"/>
                        </a:rPr>
                        <a:t>Resultaat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b="1">
                          <a:latin typeface="Arial"/>
                          <a:ea typeface="Times New Roman"/>
                          <a:cs typeface="Arial"/>
                        </a:rPr>
                        <a:t>Commentaar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8167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Absenteïsme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Times New Roman"/>
                        </a:rPr>
                        <a:t>% ziekteverzuim = Aantal verzuimdagen x 100 gedeeld door het product van het aantal VTE’s en het aantal te presteren dagen voor een VTE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HR data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Preventieadviseur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Jaarlijks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5%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smtClean="0">
                          <a:latin typeface="Arial"/>
                          <a:ea typeface="Times New Roman"/>
                          <a:cs typeface="Arial"/>
                        </a:rPr>
                        <a:t>5.20%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Goed </a:t>
                      </a:r>
                      <a:r>
                        <a:rPr lang="nl-BE" sz="100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cijfer, gaat </a:t>
                      </a:r>
                      <a:r>
                        <a:rPr lang="nl-BE" sz="100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in</a:t>
                      </a:r>
                      <a:r>
                        <a:rPr lang="nl-BE" sz="1000" baseline="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nl-BE" sz="100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tegen </a:t>
                      </a:r>
                      <a:r>
                        <a:rPr lang="nl-BE" sz="100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de (stijgende) nationale privé en federale tendensen in. Langdurig verzuim niet problematisch. </a:t>
                      </a:r>
                      <a:endParaRPr lang="en-GB" sz="1000" dirty="0">
                        <a:solidFill>
                          <a:srgbClr val="0070C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8058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Frequentiegraad Arbeidsongeval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Frequentie graad = aantal dagen werkverlet * 1000000/ aantal gepresteerde uren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Preventiebase excel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Preventieadviseur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Jaarlijks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latin typeface="Arial"/>
                          <a:ea typeface="Times New Roman"/>
                          <a:cs typeface="Arial"/>
                        </a:rPr>
                        <a:t>6.83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Gemiddeld resultaat, </a:t>
                      </a:r>
                      <a:r>
                        <a:rPr lang="nl-BE" sz="100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beter dan vooropgesteld. </a:t>
                      </a:r>
                      <a:endParaRPr lang="en-GB" sz="1000" dirty="0">
                        <a:solidFill>
                          <a:srgbClr val="0070C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9170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Ernstgraad Arbeidsongeval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Ernst graad= </a:t>
                      </a:r>
                      <a:r>
                        <a:rPr lang="nl-BE" sz="1000">
                          <a:latin typeface="Arial"/>
                          <a:ea typeface="Times New Roman"/>
                          <a:cs typeface="Times New Roman"/>
                        </a:rPr>
                        <a:t>het </a:t>
                      </a:r>
                      <a:r>
                        <a:rPr lang="nl-BE" sz="1000" b="1">
                          <a:latin typeface="Arial"/>
                          <a:ea typeface="Times New Roman"/>
                          <a:cs typeface="Times New Roman"/>
                        </a:rPr>
                        <a:t>aantal werkelijk verloren kalenderdagen</a:t>
                      </a:r>
                      <a:r>
                        <a:rPr lang="nl-BE" sz="1000">
                          <a:latin typeface="Arial"/>
                          <a:ea typeface="Times New Roman"/>
                          <a:cs typeface="Times New Roman"/>
                        </a:rPr>
                        <a:t> als gevolg van arbeidsongevallen, vermenigvuldigd met 1000, tot het </a:t>
                      </a:r>
                      <a:r>
                        <a:rPr lang="nl-BE" sz="1000" b="1">
                          <a:latin typeface="Arial"/>
                          <a:ea typeface="Times New Roman"/>
                          <a:cs typeface="Times New Roman"/>
                        </a:rPr>
                        <a:t>aantal uren blootstelling </a:t>
                      </a:r>
                      <a:r>
                        <a:rPr lang="nl-BE" sz="1000">
                          <a:latin typeface="Arial"/>
                          <a:ea typeface="Times New Roman"/>
                          <a:cs typeface="Times New Roman"/>
                        </a:rPr>
                        <a:t>aan het risico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Preventiebase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Preventieadviseur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Jaarlijks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0.1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 smtClean="0">
                          <a:latin typeface="Arial"/>
                          <a:ea typeface="Times New Roman"/>
                          <a:cs typeface="Arial"/>
                        </a:rPr>
                        <a:t>0.16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Gemiddeld resultaat, iets hoger dan vooropgesteld wegens </a:t>
                      </a:r>
                      <a:r>
                        <a:rPr lang="nl-BE" sz="100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2 </a:t>
                      </a:r>
                      <a:r>
                        <a:rPr lang="nl-BE" sz="100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langdurig afwezige AO.</a:t>
                      </a:r>
                      <a:endParaRPr lang="en-GB" sz="1000" dirty="0">
                        <a:solidFill>
                          <a:srgbClr val="0070C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1. Indicatoren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9552" y="5949280"/>
            <a:ext cx="63367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nl-BE" sz="2000" b="0" i="0" u="none" strike="noStrike" kern="0" cap="none" spc="0" normalizeH="0" baseline="0" noProof="0" dirty="0" smtClean="0">
              <a:ln>
                <a:noFill/>
              </a:ln>
              <a:solidFill>
                <a:srgbClr val="BAA50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2234732"/>
              </p:ext>
            </p:extLst>
          </p:nvPr>
        </p:nvGraphicFramePr>
        <p:xfrm>
          <a:off x="251520" y="1700808"/>
          <a:ext cx="8439899" cy="4300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2398"/>
                <a:gridCol w="1969931"/>
                <a:gridCol w="504056"/>
                <a:gridCol w="720080"/>
                <a:gridCol w="792088"/>
                <a:gridCol w="576064"/>
                <a:gridCol w="902328"/>
                <a:gridCol w="1992954"/>
              </a:tblGrid>
              <a:tr h="139089">
                <a:tc grid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 b="1" dirty="0">
                          <a:latin typeface="Arial"/>
                          <a:ea typeface="Times New Roman"/>
                          <a:cs typeface="Arial"/>
                        </a:rPr>
                        <a:t>Procesindicatoren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172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b="1" dirty="0">
                          <a:latin typeface="Arial"/>
                          <a:ea typeface="Times New Roman"/>
                          <a:cs typeface="Arial"/>
                        </a:rPr>
                        <a:t>Naam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b="1">
                          <a:latin typeface="Arial"/>
                          <a:ea typeface="Times New Roman"/>
                          <a:cs typeface="Arial"/>
                        </a:rPr>
                        <a:t>Berekeningsmethode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b="1">
                          <a:latin typeface="Arial"/>
                          <a:ea typeface="Times New Roman"/>
                          <a:cs typeface="Arial"/>
                        </a:rPr>
                        <a:t>Meet-instrument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b="1">
                          <a:latin typeface="Arial"/>
                          <a:ea typeface="Times New Roman"/>
                          <a:cs typeface="Arial"/>
                        </a:rPr>
                        <a:t>Verantwoord. meting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b="1">
                          <a:latin typeface="Arial"/>
                          <a:ea typeface="Times New Roman"/>
                          <a:cs typeface="Arial"/>
                        </a:rPr>
                        <a:t>Meet-frequentie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b="1">
                          <a:latin typeface="Arial"/>
                          <a:ea typeface="Times New Roman"/>
                          <a:cs typeface="Arial"/>
                        </a:rPr>
                        <a:t>Doel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b="1">
                          <a:latin typeface="Arial"/>
                          <a:ea typeface="Times New Roman"/>
                          <a:cs typeface="Arial"/>
                        </a:rPr>
                        <a:t>Resultaat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b="1">
                          <a:latin typeface="Arial"/>
                          <a:ea typeface="Times New Roman"/>
                          <a:cs typeface="Arial"/>
                        </a:rPr>
                        <a:t>Commentaar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334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Aantal Risico Inventarisatie en Evaluatie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Tellen aantal Risico Inventarisatie en Evaluatie uitgevoerd per jaar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Verslagen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Preventieadviseur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Jaarlijks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100% totaal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 smtClean="0">
                          <a:latin typeface="Arial"/>
                          <a:ea typeface="Times New Roman"/>
                          <a:cs typeface="Arial"/>
                        </a:rPr>
                        <a:t>637 </a:t>
                      </a: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/ </a:t>
                      </a:r>
                      <a:r>
                        <a:rPr lang="nl-BE" sz="1000" dirty="0" smtClean="0">
                          <a:latin typeface="Arial"/>
                          <a:ea typeface="Times New Roman"/>
                          <a:cs typeface="Arial"/>
                        </a:rPr>
                        <a:t>637 </a:t>
                      </a: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= </a:t>
                      </a:r>
                      <a:r>
                        <a:rPr lang="nl-BE" sz="1000" dirty="0" smtClean="0">
                          <a:latin typeface="Arial"/>
                          <a:ea typeface="Times New Roman"/>
                          <a:cs typeface="Arial"/>
                        </a:rPr>
                        <a:t>100%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Risico </a:t>
                      </a:r>
                      <a:r>
                        <a:rPr lang="nl-BE" sz="1000" dirty="0" err="1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screening</a:t>
                      </a:r>
                      <a:r>
                        <a:rPr lang="nl-BE" sz="1000" baseline="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nl-BE" sz="100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vervolledigd</a:t>
                      </a:r>
                      <a:r>
                        <a:rPr lang="nl-BE" sz="100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. </a:t>
                      </a:r>
                      <a:endParaRPr lang="en-GB" sz="1000" dirty="0">
                        <a:solidFill>
                          <a:srgbClr val="0070C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34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Geneeskundig toezicht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# consultaties / # jaarlijks onderworpen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Jaarverslag Arista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Preventieadviseur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Jaarlijks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100%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72/73 = 98%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Goede opvolging.</a:t>
                      </a:r>
                      <a:endParaRPr lang="en-GB" sz="1000" dirty="0">
                        <a:solidFill>
                          <a:srgbClr val="0070C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34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Opvolging instructies </a:t>
                      </a:r>
                      <a:r>
                        <a:rPr lang="nl-BE" sz="1000" dirty="0" smtClean="0">
                          <a:latin typeface="Arial"/>
                          <a:ea typeface="Times New Roman"/>
                          <a:cs typeface="Arial"/>
                        </a:rPr>
                        <a:t>preventieadviseurs</a:t>
                      </a:r>
                      <a:r>
                        <a:rPr lang="nl-BE" sz="1000" baseline="0" dirty="0" smtClean="0">
                          <a:latin typeface="Arial"/>
                          <a:ea typeface="Times New Roman"/>
                          <a:cs typeface="Arial"/>
                        </a:rPr>
                        <a:t> (int en </a:t>
                      </a:r>
                      <a:r>
                        <a:rPr lang="nl-BE" sz="1000" baseline="0" dirty="0" err="1" smtClean="0">
                          <a:latin typeface="Arial"/>
                          <a:ea typeface="Times New Roman"/>
                          <a:cs typeface="Arial"/>
                        </a:rPr>
                        <a:t>ext</a:t>
                      </a:r>
                      <a:r>
                        <a:rPr lang="nl-BE" sz="1000" baseline="0" dirty="0" smtClean="0">
                          <a:latin typeface="Arial"/>
                          <a:ea typeface="Times New Roman"/>
                          <a:cs typeface="Arial"/>
                        </a:rPr>
                        <a:t>)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# inbreuken / # controles door PA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Excel lijst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Preventieadviseur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Jaarlijks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5%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0 / </a:t>
                      </a:r>
                      <a:r>
                        <a:rPr lang="nl-BE" sz="1000" dirty="0" smtClean="0">
                          <a:latin typeface="Arial"/>
                          <a:ea typeface="Times New Roman"/>
                          <a:cs typeface="Arial"/>
                        </a:rPr>
                        <a:t>5 </a:t>
                      </a: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= 0%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Geen inbeuken op adviezen.</a:t>
                      </a:r>
                      <a:endParaRPr lang="en-GB" sz="1000" dirty="0">
                        <a:solidFill>
                          <a:srgbClr val="0070C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6954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Rondgang werkposten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# geziene arbeidsposten / # totaal arbeidsposten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Verslag Arbeidsgeneesheer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Preventieadviseur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Jaarlijks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100%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 smtClean="0">
                          <a:latin typeface="Arial"/>
                          <a:ea typeface="Times New Roman"/>
                          <a:cs typeface="Arial"/>
                        </a:rPr>
                        <a:t>100%</a:t>
                      </a:r>
                      <a:endParaRPr lang="nl-BE" sz="1000" dirty="0"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Rondgangen</a:t>
                      </a:r>
                      <a:r>
                        <a:rPr lang="nl-BE" sz="1000" baseline="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 Site </a:t>
                      </a:r>
                      <a:r>
                        <a:rPr lang="nl-BE" sz="1000" baseline="0" dirty="0" err="1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Vautier</a:t>
                      </a:r>
                      <a:r>
                        <a:rPr lang="nl-BE" sz="1000" baseline="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nl-BE" sz="1000" dirty="0" err="1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Gulledelle</a:t>
                      </a:r>
                      <a:r>
                        <a:rPr lang="nl-BE" sz="100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 en Oostende</a:t>
                      </a:r>
                      <a:endParaRPr lang="nl-BE" sz="1000" dirty="0">
                        <a:solidFill>
                          <a:srgbClr val="0070C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1252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JAP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# voltooide acties / # totaal acties van JAP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JAP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Preventieadviseur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Jaarlijks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>
                          <a:latin typeface="Arial"/>
                          <a:ea typeface="Times New Roman"/>
                          <a:cs typeface="Arial"/>
                        </a:rPr>
                        <a:t>100%</a:t>
                      </a:r>
                      <a:endParaRPr lang="en-GB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 smtClean="0">
                          <a:latin typeface="Arial"/>
                          <a:ea typeface="Times New Roman"/>
                          <a:cs typeface="Arial"/>
                        </a:rPr>
                        <a:t>7 </a:t>
                      </a: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/ </a:t>
                      </a:r>
                      <a:r>
                        <a:rPr lang="nl-BE" sz="1000" dirty="0" smtClean="0">
                          <a:latin typeface="Arial"/>
                          <a:ea typeface="Times New Roman"/>
                          <a:cs typeface="Arial"/>
                        </a:rPr>
                        <a:t>9 </a:t>
                      </a:r>
                      <a:r>
                        <a:rPr lang="nl-BE" sz="1000" dirty="0">
                          <a:latin typeface="Arial"/>
                          <a:ea typeface="Times New Roman"/>
                          <a:cs typeface="Arial"/>
                        </a:rPr>
                        <a:t>= </a:t>
                      </a:r>
                      <a:r>
                        <a:rPr lang="nl-BE" sz="1000" dirty="0" smtClean="0">
                          <a:latin typeface="Arial"/>
                          <a:ea typeface="Times New Roman"/>
                          <a:cs typeface="Arial"/>
                        </a:rPr>
                        <a:t>77%</a:t>
                      </a:r>
                      <a:endParaRPr lang="en-GB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00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Arial"/>
                        </a:rPr>
                        <a:t>Diverse acties lopen door in 2015.</a:t>
                      </a:r>
                      <a:endParaRPr lang="en-GB" sz="1000" dirty="0">
                        <a:solidFill>
                          <a:srgbClr val="0070C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1. Indicatoren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9552" y="5949280"/>
            <a:ext cx="63367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nl-BE" sz="2000" b="0" i="0" u="none" strike="noStrike" kern="0" cap="none" spc="0" normalizeH="0" baseline="0" noProof="0" dirty="0" smtClean="0">
              <a:ln>
                <a:noFill/>
              </a:ln>
              <a:solidFill>
                <a:srgbClr val="BAA50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Picture 6" descr="Absenteisme 2009 20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620694"/>
            <a:ext cx="6732240" cy="47606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1. Indicatoren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9552" y="5949280"/>
            <a:ext cx="63367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nl-BE" sz="2000" b="0" i="0" u="none" strike="noStrike" kern="0" cap="none" spc="0" normalizeH="0" baseline="0" noProof="0" dirty="0" smtClean="0">
              <a:ln>
                <a:noFill/>
              </a:ln>
              <a:solidFill>
                <a:srgbClr val="BAA50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 descr="2015 ern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645024"/>
            <a:ext cx="3208172" cy="2268626"/>
          </a:xfrm>
          <a:prstGeom prst="rect">
            <a:avLst/>
          </a:prstGeom>
        </p:spPr>
      </p:pic>
      <p:pic>
        <p:nvPicPr>
          <p:cNvPr id="7" name="Picture 6" descr="2015 ernstgra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79852" y="3752662"/>
            <a:ext cx="3208172" cy="2268626"/>
          </a:xfrm>
          <a:prstGeom prst="rect">
            <a:avLst/>
          </a:prstGeom>
        </p:spPr>
      </p:pic>
      <p:pic>
        <p:nvPicPr>
          <p:cNvPr id="9" name="Picture 8" descr="2015 frequenti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1664430"/>
            <a:ext cx="3208172" cy="2268626"/>
          </a:xfrm>
          <a:prstGeom prst="rect">
            <a:avLst/>
          </a:prstGeom>
        </p:spPr>
      </p:pic>
      <p:pic>
        <p:nvPicPr>
          <p:cNvPr id="10" name="Picture 9" descr="2015 frequentiegraa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35836" y="1556792"/>
            <a:ext cx="3208172" cy="22686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 Jaaractieplan 2016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9552" y="5949280"/>
            <a:ext cx="63367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nl-BE" sz="2000" b="0" i="0" u="none" strike="noStrike" kern="0" cap="none" spc="0" normalizeH="0" baseline="0" noProof="0" dirty="0" smtClean="0">
              <a:ln>
                <a:noFill/>
              </a:ln>
              <a:solidFill>
                <a:srgbClr val="BAA50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>
              <a:buNone/>
            </a:pPr>
            <a:r>
              <a:rPr lang="en-GB" dirty="0" smtClean="0"/>
              <a:t>https://share.naturalsciences.be/f/c21fc4ac6e/?raw=1</a:t>
            </a:r>
          </a:p>
          <a:p>
            <a:endParaRPr lang="en-GB" dirty="0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492896"/>
            <a:ext cx="6816080" cy="3834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3. Vertrouwenspersoon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9552" y="5949280"/>
            <a:ext cx="63367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nl-BE" sz="2000" b="0" i="0" u="none" strike="noStrike" kern="0" cap="none" spc="0" normalizeH="0" baseline="0" noProof="0" dirty="0" smtClean="0">
              <a:ln>
                <a:noFill/>
              </a:ln>
              <a:solidFill>
                <a:srgbClr val="BAA50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b="1" dirty="0" smtClean="0"/>
              <a:t>Oostende Els Monteyne</a:t>
            </a:r>
          </a:p>
          <a:p>
            <a:r>
              <a:rPr lang="nl-BE" b="1" dirty="0" smtClean="0"/>
              <a:t>Risicoanalyse SEED</a:t>
            </a:r>
          </a:p>
          <a:p>
            <a:r>
              <a:rPr lang="nl-BE" b="1" dirty="0" smtClean="0"/>
              <a:t>Supervisie en opleidingen VP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4. Rondgang Arbeidsgeneesheer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9552" y="5949280"/>
            <a:ext cx="63367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nl-BE" sz="2000" b="0" i="0" u="none" strike="noStrike" kern="0" cap="none" spc="0" normalizeH="0" baseline="0" noProof="0" dirty="0" smtClean="0">
              <a:ln>
                <a:noFill/>
              </a:ln>
              <a:solidFill>
                <a:srgbClr val="BAA50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00200"/>
            <a:ext cx="7270576" cy="4267200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nl-BE" dirty="0" smtClean="0"/>
          </a:p>
          <a:p>
            <a:r>
              <a:rPr lang="nl-BE" dirty="0" smtClean="0"/>
              <a:t>Dr AUT </a:t>
            </a:r>
            <a:r>
              <a:rPr lang="nl-BE" dirty="0" err="1" smtClean="0"/>
              <a:t>Gulledelle</a:t>
            </a:r>
            <a:r>
              <a:rPr lang="nl-BE" dirty="0" smtClean="0"/>
              <a:t>:</a:t>
            </a:r>
            <a:r>
              <a:rPr lang="nl-BE" dirty="0" smtClean="0"/>
              <a:t> </a:t>
            </a:r>
            <a:r>
              <a:rPr lang="nl-BE" dirty="0" smtClean="0"/>
              <a:t>9 december 13u00</a:t>
            </a:r>
          </a:p>
          <a:p>
            <a:r>
              <a:rPr lang="nl-BE" dirty="0" smtClean="0"/>
              <a:t>Dr AUT </a:t>
            </a:r>
            <a:r>
              <a:rPr lang="nl-BE" dirty="0" smtClean="0"/>
              <a:t>Vautierstraat: </a:t>
            </a:r>
            <a:r>
              <a:rPr lang="nl-BE" dirty="0" smtClean="0"/>
              <a:t>14 december 9u00</a:t>
            </a:r>
          </a:p>
          <a:p>
            <a:r>
              <a:rPr lang="nl-BE" dirty="0" smtClean="0"/>
              <a:t>Dr </a:t>
            </a:r>
            <a:r>
              <a:rPr lang="nl-BE" dirty="0" smtClean="0"/>
              <a:t>CREYF Oostende: </a:t>
            </a:r>
            <a:r>
              <a:rPr lang="nl-BE" dirty="0" smtClean="0"/>
              <a:t>20 december 9u00</a:t>
            </a:r>
          </a:p>
          <a:p>
            <a:endParaRPr lang="nl-BE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Irsnb_Kb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 Narrow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2305</TotalTime>
  <Words>439</Words>
  <Application>Microsoft Office PowerPoint</Application>
  <PresentationFormat>On-screen Show (4:3)</PresentationFormat>
  <Paragraphs>134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1_Irsnb_Kbin</vt:lpstr>
      <vt:lpstr>Slide 1</vt:lpstr>
      <vt:lpstr>Overzicht</vt:lpstr>
      <vt:lpstr>1. Indicatoren</vt:lpstr>
      <vt:lpstr>1. Indicatoren</vt:lpstr>
      <vt:lpstr>1. Indicatoren</vt:lpstr>
      <vt:lpstr>1. Indicatoren</vt:lpstr>
      <vt:lpstr>2. Jaaractieplan 2016</vt:lpstr>
      <vt:lpstr>3. Vertrouwenspersoon</vt:lpstr>
      <vt:lpstr>4. Rondgang Arbeidsgeneesheer</vt:lpstr>
      <vt:lpstr>5. Ohsas 18001</vt:lpstr>
      <vt:lpstr>6. JAP 2017</vt:lpstr>
    </vt:vector>
  </TitlesOfParts>
  <Company>KBIN-IRSNB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wswalus</dc:creator>
  <cp:lastModifiedBy>wswalus</cp:lastModifiedBy>
  <cp:revision>90</cp:revision>
  <dcterms:created xsi:type="dcterms:W3CDTF">2012-10-26T09:08:27Z</dcterms:created>
  <dcterms:modified xsi:type="dcterms:W3CDTF">2016-11-22T15:12:03Z</dcterms:modified>
</cp:coreProperties>
</file>